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921" r:id="rId3"/>
    <p:sldId id="989" r:id="rId4"/>
    <p:sldId id="995" r:id="rId5"/>
    <p:sldId id="997" r:id="rId6"/>
    <p:sldId id="965" r:id="rId7"/>
    <p:sldId id="927" r:id="rId8"/>
    <p:sldId id="977" r:id="rId9"/>
    <p:sldId id="978" r:id="rId10"/>
    <p:sldId id="1000" r:id="rId11"/>
    <p:sldId id="1001" r:id="rId12"/>
    <p:sldId id="981" r:id="rId13"/>
    <p:sldId id="982" r:id="rId14"/>
    <p:sldId id="991" r:id="rId15"/>
    <p:sldId id="992" r:id="rId16"/>
    <p:sldId id="993" r:id="rId17"/>
    <p:sldId id="994" r:id="rId18"/>
    <p:sldId id="998" r:id="rId19"/>
    <p:sldId id="999" r:id="rId20"/>
    <p:sldId id="941" r:id="rId21"/>
    <p:sldId id="984" r:id="rId22"/>
    <p:sldId id="943"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24663C-2D0A-3945-10BB-F2D97C62B8B5}" name="Sarah Burke" initials="SB" userId="S::sarah.burke@mredllc.com::fe997e25-cded-4df5-9978-3b6925bcd9fb" providerId="AD"/>
  <p188:author id="{DD1BA981-90AE-7213-DEA8-8B9A70F4BB66}" name="Jeremy Sharp" initials="JS" userId="S::jeremy.sharp@mredllc.com::4d386e52-0663-450f-a212-1a72ffee3f14" providerId="AD"/>
  <p188:author id="{84B58CB3-7460-582F-1173-E963D5AAD4AB}" name="Jon Broadbooks" initials="JB" userId="S::jon@mredllc.com::64565873-3f33-4a7d-ad65-8705a9f8a3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60F9F3-9281-46E3-8956-92DE837267C3}" v="1" dt="2023-09-11T17:42:23.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60"/>
  </p:normalViewPr>
  <p:slideViewPr>
    <p:cSldViewPr snapToGrid="0">
      <p:cViewPr varScale="1">
        <p:scale>
          <a:sx n="79" d="100"/>
          <a:sy n="79" d="100"/>
        </p:scale>
        <p:origin x="96"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33F74-B2C9-4F69-9F4E-0EA3F4834011}"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F2C7-A5CC-405D-9799-DBEA624FD7E7}" type="slidenum">
              <a:rPr lang="en-US" smtClean="0"/>
              <a:t>‹#›</a:t>
            </a:fld>
            <a:endParaRPr lang="en-US"/>
          </a:p>
        </p:txBody>
      </p:sp>
    </p:spTree>
    <p:extLst>
      <p:ext uri="{BB962C8B-B14F-4D97-AF65-F5344CB8AC3E}">
        <p14:creationId xmlns:p14="http://schemas.microsoft.com/office/powerpoint/2010/main" val="259034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3C7A6-13A7-1447-EBE5-E4C5836FF6A2}"/>
              </a:ext>
            </a:extLst>
          </p:cNvPr>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comb&#10;&#10;Description automatically generated">
            <a:extLst>
              <a:ext uri="{FF2B5EF4-FFF2-40B4-BE49-F238E27FC236}">
                <a16:creationId xmlns:a16="http://schemas.microsoft.com/office/drawing/2014/main" id="{953A3509-A928-8BDA-72D5-8CB8916BBB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035" t="17709" r="18845" b="18466"/>
          <a:stretch/>
        </p:blipFill>
        <p:spPr>
          <a:xfrm>
            <a:off x="0" y="4186325"/>
            <a:ext cx="1554480" cy="2602762"/>
          </a:xfrm>
          <a:prstGeom prst="rect">
            <a:avLst/>
          </a:prstGeom>
        </p:spPr>
      </p:pic>
      <p:pic>
        <p:nvPicPr>
          <p:cNvPr id="12" name="Picture 11" descr="A picture containing comb&#10;&#10;Description automatically generated">
            <a:extLst>
              <a:ext uri="{FF2B5EF4-FFF2-40B4-BE49-F238E27FC236}">
                <a16:creationId xmlns:a16="http://schemas.microsoft.com/office/drawing/2014/main" id="{40AAC383-6F50-474C-F2AC-A275254D8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62997" y="-1"/>
            <a:ext cx="2294467" cy="982127"/>
          </a:xfrm>
          <a:prstGeom prst="rect">
            <a:avLst/>
          </a:prstGeom>
        </p:spPr>
      </p:pic>
      <p:sp>
        <p:nvSpPr>
          <p:cNvPr id="13" name="Rectangle 12">
            <a:extLst>
              <a:ext uri="{FF2B5EF4-FFF2-40B4-BE49-F238E27FC236}">
                <a16:creationId xmlns:a16="http://schemas.microsoft.com/office/drawing/2014/main" id="{CC24EDB1-3124-7765-4088-5621D32F1D02}"/>
              </a:ext>
            </a:extLst>
          </p:cNvPr>
          <p:cNvSpPr/>
          <p:nvPr userDrawn="1"/>
        </p:nvSpPr>
        <p:spPr>
          <a:xfrm flipV="1">
            <a:off x="2042161" y="4830098"/>
            <a:ext cx="2382982" cy="71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EAF672B6-C9BF-D18E-5D78-CC1C9223EED4}"/>
              </a:ext>
            </a:extLst>
          </p:cNvPr>
          <p:cNvSpPr>
            <a:spLocks noGrp="1"/>
          </p:cNvSpPr>
          <p:nvPr>
            <p:ph type="body" sz="quarter" idx="10" hasCustomPrompt="1"/>
          </p:nvPr>
        </p:nvSpPr>
        <p:spPr>
          <a:xfrm>
            <a:off x="1924049" y="4022725"/>
            <a:ext cx="7470471" cy="654050"/>
          </a:xfrm>
        </p:spPr>
        <p:txBody>
          <a:bodyPr>
            <a:noAutofit/>
          </a:bodyPr>
          <a:lstStyle>
            <a:lvl1pPr marL="0" indent="0">
              <a:buNone/>
              <a:defRPr lang="en-US" sz="4200" b="1" kern="1200" dirty="0" smtClean="0">
                <a:solidFill>
                  <a:schemeClr val="bg1"/>
                </a:solidFill>
                <a:latin typeface="Calibri" panose="020F0502020204030204" pitchFamily="34" charset="0"/>
                <a:ea typeface="+mj-ea"/>
                <a:cs typeface="Calibri" panose="020F0502020204030204" pitchFamily="34" charset="0"/>
              </a:defRPr>
            </a:lvl1pPr>
            <a:lvl2pPr>
              <a:defRPr lang="en-US" sz="4000" kern="1200" dirty="0" smtClean="0">
                <a:solidFill>
                  <a:schemeClr val="bg1"/>
                </a:solidFill>
                <a:latin typeface="Selawik Semibold" panose="020B0702040204020203" pitchFamily="34" charset="0"/>
                <a:ea typeface="+mj-ea"/>
                <a:cs typeface="+mj-cs"/>
              </a:defRPr>
            </a:lvl2pPr>
            <a:lvl3pPr>
              <a:defRPr lang="en-US" sz="4000" kern="1200" dirty="0" smtClean="0">
                <a:solidFill>
                  <a:schemeClr val="bg1"/>
                </a:solidFill>
                <a:latin typeface="Selawik Semibold" panose="020B0702040204020203" pitchFamily="34" charset="0"/>
                <a:ea typeface="+mj-ea"/>
                <a:cs typeface="+mj-cs"/>
              </a:defRPr>
            </a:lvl3pPr>
            <a:lvl4pPr>
              <a:defRPr lang="en-US" sz="4000" kern="1200" dirty="0" smtClean="0">
                <a:solidFill>
                  <a:schemeClr val="bg1"/>
                </a:solidFill>
                <a:latin typeface="Selawik Semibold" panose="020B0702040204020203" pitchFamily="34" charset="0"/>
                <a:ea typeface="+mj-ea"/>
                <a:cs typeface="+mj-cs"/>
              </a:defRPr>
            </a:lvl4pPr>
            <a:lvl5pPr>
              <a:defRPr lang="en-US" sz="4000" kern="1200" dirty="0">
                <a:solidFill>
                  <a:schemeClr val="bg1"/>
                </a:solidFill>
                <a:latin typeface="Selawik Semibold" panose="020B0702040204020203" pitchFamily="34" charset="0"/>
                <a:ea typeface="+mj-ea"/>
                <a:cs typeface="+mj-cs"/>
              </a:defRPr>
            </a:lvl5pPr>
          </a:lstStyle>
          <a:p>
            <a:pPr lvl="0"/>
            <a:r>
              <a:rPr lang="en-US" dirty="0"/>
              <a:t>Title goes here</a:t>
            </a:r>
          </a:p>
        </p:txBody>
      </p:sp>
      <p:sp>
        <p:nvSpPr>
          <p:cNvPr id="19" name="Text Placeholder 18">
            <a:extLst>
              <a:ext uri="{FF2B5EF4-FFF2-40B4-BE49-F238E27FC236}">
                <a16:creationId xmlns:a16="http://schemas.microsoft.com/office/drawing/2014/main" id="{DF9D4D6C-5BB7-0E59-0DDC-F9B308620E34}"/>
              </a:ext>
            </a:extLst>
          </p:cNvPr>
          <p:cNvSpPr>
            <a:spLocks noGrp="1"/>
          </p:cNvSpPr>
          <p:nvPr>
            <p:ph type="body" sz="quarter" idx="11" hasCustomPrompt="1"/>
          </p:nvPr>
        </p:nvSpPr>
        <p:spPr>
          <a:xfrm>
            <a:off x="1924050" y="5054600"/>
            <a:ext cx="7470470" cy="477838"/>
          </a:xfrm>
        </p:spPr>
        <p:txBody>
          <a:bodyPr>
            <a:normAutofit/>
          </a:bodyPr>
          <a:lstStyle>
            <a:lvl1pPr marL="0" indent="0">
              <a:buNone/>
              <a:defRPr lang="en-US" sz="2800" kern="1200" dirty="0" smtClean="0">
                <a:solidFill>
                  <a:schemeClr val="bg1"/>
                </a:solidFill>
                <a:latin typeface="Calibri" panose="020F0502020204030204" pitchFamily="34" charset="0"/>
                <a:ea typeface="+mn-ea"/>
                <a:cs typeface="Calibri" panose="020F0502020204030204" pitchFamily="34" charset="0"/>
              </a:defRPr>
            </a:lvl1pPr>
            <a:lvl2pPr>
              <a:defRPr lang="en-US" sz="2600" kern="1200" dirty="0" smtClean="0">
                <a:solidFill>
                  <a:schemeClr val="bg1"/>
                </a:solidFill>
                <a:latin typeface="+mn-lt"/>
                <a:ea typeface="+mn-ea"/>
                <a:cs typeface="+mn-cs"/>
              </a:defRPr>
            </a:lvl2pPr>
            <a:lvl3pPr>
              <a:defRPr lang="en-US" sz="2600" kern="1200" dirty="0" smtClean="0">
                <a:solidFill>
                  <a:schemeClr val="bg1"/>
                </a:solidFill>
                <a:latin typeface="+mn-lt"/>
                <a:ea typeface="+mn-ea"/>
                <a:cs typeface="+mn-cs"/>
              </a:defRPr>
            </a:lvl3pPr>
            <a:lvl4pPr>
              <a:defRPr lang="en-US" sz="2600" kern="1200" dirty="0" smtClean="0">
                <a:solidFill>
                  <a:schemeClr val="bg1"/>
                </a:solidFill>
                <a:latin typeface="+mn-lt"/>
                <a:ea typeface="+mn-ea"/>
                <a:cs typeface="+mn-cs"/>
              </a:defRPr>
            </a:lvl4pPr>
            <a:lvl5pPr marL="1828800" indent="0">
              <a:buNone/>
              <a:defRPr lang="en-US" sz="2600" kern="1200" dirty="0">
                <a:solidFill>
                  <a:schemeClr val="bg1"/>
                </a:solidFill>
                <a:latin typeface="+mn-lt"/>
                <a:ea typeface="+mn-ea"/>
                <a:cs typeface="+mn-cs"/>
              </a:defRPr>
            </a:lvl5pPr>
          </a:lstStyle>
          <a:p>
            <a:pPr lvl="0"/>
            <a:r>
              <a:rPr lang="en-US" dirty="0"/>
              <a:t>Subtitle goes here | 9.14.22</a:t>
            </a:r>
          </a:p>
        </p:txBody>
      </p:sp>
      <p:pic>
        <p:nvPicPr>
          <p:cNvPr id="2" name="Picture 1" descr="A picture containing text, clipart&#10;&#10;Description automatically generated">
            <a:extLst>
              <a:ext uri="{FF2B5EF4-FFF2-40B4-BE49-F238E27FC236}">
                <a16:creationId xmlns:a16="http://schemas.microsoft.com/office/drawing/2014/main" id="{994D4B56-A887-BE4E-F528-1C6FF09449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8815" y="531015"/>
            <a:ext cx="2134617" cy="405878"/>
          </a:xfrm>
          <a:prstGeom prst="rect">
            <a:avLst/>
          </a:prstGeom>
        </p:spPr>
      </p:pic>
    </p:spTree>
    <p:extLst>
      <p:ext uri="{BB962C8B-B14F-4D97-AF65-F5344CB8AC3E}">
        <p14:creationId xmlns:p14="http://schemas.microsoft.com/office/powerpoint/2010/main" val="88787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70A88-03C5-3CBF-EE9B-87FAAB9801D9}"/>
              </a:ext>
            </a:extLst>
          </p:cNvPr>
          <p:cNvSpPr/>
          <p:nvPr userDrawn="1"/>
        </p:nvSpPr>
        <p:spPr>
          <a:xfrm>
            <a:off x="0" y="6622473"/>
            <a:ext cx="3990109" cy="235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10;&#10;Description automatically generated">
            <a:extLst>
              <a:ext uri="{FF2B5EF4-FFF2-40B4-BE49-F238E27FC236}">
                <a16:creationId xmlns:a16="http://schemas.microsoft.com/office/drawing/2014/main" id="{9EB4704F-3CBE-BA65-BD49-13A213C28D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40"/>
          <a:stretch/>
        </p:blipFill>
        <p:spPr>
          <a:xfrm>
            <a:off x="6927267" y="-297804"/>
            <a:ext cx="5264733" cy="928118"/>
          </a:xfrm>
          <a:prstGeom prst="rect">
            <a:avLst/>
          </a:prstGeom>
        </p:spPr>
      </p:pic>
      <p:sp>
        <p:nvSpPr>
          <p:cNvPr id="16" name="Text Placeholder 15">
            <a:extLst>
              <a:ext uri="{FF2B5EF4-FFF2-40B4-BE49-F238E27FC236}">
                <a16:creationId xmlns:a16="http://schemas.microsoft.com/office/drawing/2014/main" id="{13A3FA35-2544-7B12-54FB-9A9C872AAC85}"/>
              </a:ext>
            </a:extLst>
          </p:cNvPr>
          <p:cNvSpPr>
            <a:spLocks noGrp="1"/>
          </p:cNvSpPr>
          <p:nvPr>
            <p:ph type="body" sz="quarter" idx="10" hasCustomPrompt="1"/>
          </p:nvPr>
        </p:nvSpPr>
        <p:spPr>
          <a:xfrm>
            <a:off x="612774" y="4686300"/>
            <a:ext cx="8809017" cy="652463"/>
          </a:xfrm>
        </p:spPr>
        <p:txBody>
          <a:bodyPr>
            <a:noAutofit/>
          </a:bodyPr>
          <a:lstStyle>
            <a:lvl1pPr marL="0" indent="0">
              <a:buNone/>
              <a:defRPr lang="en-US" sz="42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18" name="Text Placeholder 17">
            <a:extLst>
              <a:ext uri="{FF2B5EF4-FFF2-40B4-BE49-F238E27FC236}">
                <a16:creationId xmlns:a16="http://schemas.microsoft.com/office/drawing/2014/main" id="{20A257DD-BA8F-93B6-D00D-3AE6DECE9F5C}"/>
              </a:ext>
            </a:extLst>
          </p:cNvPr>
          <p:cNvSpPr>
            <a:spLocks noGrp="1"/>
          </p:cNvSpPr>
          <p:nvPr>
            <p:ph type="body" sz="quarter" idx="11" hasCustomPrompt="1"/>
          </p:nvPr>
        </p:nvSpPr>
        <p:spPr>
          <a:xfrm>
            <a:off x="612774" y="5480050"/>
            <a:ext cx="8809016" cy="446188"/>
          </a:xfrm>
        </p:spPr>
        <p:txBody>
          <a:bodyPr>
            <a:noAutofit/>
          </a:bodyPr>
          <a:lstStyle>
            <a:lvl1pPr marL="0" indent="0">
              <a:buNone/>
              <a:defRPr sz="2800">
                <a:latin typeface="Calibri" panose="020F0502020204030204" pitchFamily="34" charset="0"/>
                <a:cs typeface="Calibri" panose="020F0502020204030204" pitchFamily="34" charset="0"/>
              </a:defRPr>
            </a:lvl1pPr>
          </a:lstStyle>
          <a:p>
            <a:pPr lvl="0"/>
            <a:r>
              <a:rPr lang="en-US" dirty="0"/>
              <a:t>Subtitle goes here | 9.14.22</a:t>
            </a:r>
          </a:p>
        </p:txBody>
      </p:sp>
      <p:pic>
        <p:nvPicPr>
          <p:cNvPr id="2" name="Picture 1" descr="A picture containing text, clipart&#10;&#10;Description automatically generated">
            <a:extLst>
              <a:ext uri="{FF2B5EF4-FFF2-40B4-BE49-F238E27FC236}">
                <a16:creationId xmlns:a16="http://schemas.microsoft.com/office/drawing/2014/main" id="{C7E8708A-4062-6EC6-0352-BA5C23A754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197" y="533548"/>
            <a:ext cx="2094309" cy="398214"/>
          </a:xfrm>
          <a:prstGeom prst="rect">
            <a:avLst/>
          </a:prstGeom>
        </p:spPr>
      </p:pic>
    </p:spTree>
    <p:extLst>
      <p:ext uri="{BB962C8B-B14F-4D97-AF65-F5344CB8AC3E}">
        <p14:creationId xmlns:p14="http://schemas.microsoft.com/office/powerpoint/2010/main" val="366055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descr="A picture containing comb&#10;&#10;Description automatically generated">
            <a:extLst>
              <a:ext uri="{FF2B5EF4-FFF2-40B4-BE49-F238E27FC236}">
                <a16:creationId xmlns:a16="http://schemas.microsoft.com/office/drawing/2014/main" id="{7FD04125-B6E2-2DAA-BD7B-F86222C783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868" t="17710" r="18845" b="26086"/>
          <a:stretch/>
        </p:blipFill>
        <p:spPr>
          <a:xfrm>
            <a:off x="0" y="4566019"/>
            <a:ext cx="1805940" cy="2291981"/>
          </a:xfrm>
          <a:prstGeom prst="rect">
            <a:avLst/>
          </a:prstGeom>
        </p:spPr>
      </p:pic>
      <p:pic>
        <p:nvPicPr>
          <p:cNvPr id="10" name="Picture 9" descr="A picture containing comb&#10;&#10;Description automatically generated">
            <a:extLst>
              <a:ext uri="{FF2B5EF4-FFF2-40B4-BE49-F238E27FC236}">
                <a16:creationId xmlns:a16="http://schemas.microsoft.com/office/drawing/2014/main" id="{B201DD11-D28B-0D6F-984D-A1FD2A0AA8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69" t="17709" r="44835" b="18466"/>
          <a:stretch/>
        </p:blipFill>
        <p:spPr>
          <a:xfrm>
            <a:off x="10946413" y="1608665"/>
            <a:ext cx="1245587" cy="2160646"/>
          </a:xfrm>
          <a:prstGeom prst="rect">
            <a:avLst/>
          </a:prstGeom>
        </p:spPr>
      </p:pic>
      <p:sp>
        <p:nvSpPr>
          <p:cNvPr id="16" name="Rectangle 15">
            <a:extLst>
              <a:ext uri="{FF2B5EF4-FFF2-40B4-BE49-F238E27FC236}">
                <a16:creationId xmlns:a16="http://schemas.microsoft.com/office/drawing/2014/main" id="{257D028E-E5F9-20E4-D104-414EC1E84FBC}"/>
              </a:ext>
            </a:extLst>
          </p:cNvPr>
          <p:cNvSpPr/>
          <p:nvPr userDrawn="1"/>
        </p:nvSpPr>
        <p:spPr>
          <a:xfrm flipV="1">
            <a:off x="5585459" y="1582415"/>
            <a:ext cx="1021081" cy="73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E1298F37-68CE-FCD0-7E64-1F97A708F4EC}"/>
              </a:ext>
            </a:extLst>
          </p:cNvPr>
          <p:cNvSpPr>
            <a:spLocks noGrp="1"/>
          </p:cNvSpPr>
          <p:nvPr>
            <p:ph type="body" sz="quarter" idx="10" hasCustomPrompt="1"/>
          </p:nvPr>
        </p:nvSpPr>
        <p:spPr>
          <a:xfrm>
            <a:off x="4596605" y="869357"/>
            <a:ext cx="2998787" cy="644525"/>
          </a:xfrm>
        </p:spPr>
        <p:txBody>
          <a:bodyPr>
            <a:normAutofit/>
          </a:bodyPr>
          <a:lstStyle>
            <a:lvl1pPr marL="0" indent="0" algn="ctr">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Agenda</a:t>
            </a:r>
          </a:p>
        </p:txBody>
      </p:sp>
      <p:sp>
        <p:nvSpPr>
          <p:cNvPr id="20" name="Text Placeholder 19">
            <a:extLst>
              <a:ext uri="{FF2B5EF4-FFF2-40B4-BE49-F238E27FC236}">
                <a16:creationId xmlns:a16="http://schemas.microsoft.com/office/drawing/2014/main" id="{0B195CE0-954C-E90D-2567-C281E661E794}"/>
              </a:ext>
            </a:extLst>
          </p:cNvPr>
          <p:cNvSpPr>
            <a:spLocks noGrp="1"/>
          </p:cNvSpPr>
          <p:nvPr>
            <p:ph type="body" sz="quarter" idx="11" hasCustomPrompt="1"/>
          </p:nvPr>
        </p:nvSpPr>
        <p:spPr>
          <a:xfrm>
            <a:off x="3850056" y="2110061"/>
            <a:ext cx="4491883" cy="3810832"/>
          </a:xfrm>
        </p:spPr>
        <p:txBody>
          <a:bodyPr/>
          <a:lstStyle>
            <a:lvl1pPr>
              <a:defRPr>
                <a:latin typeface="Calibri" panose="020F0502020204030204" pitchFamily="34" charset="0"/>
                <a:cs typeface="Calibri" panose="020F0502020204030204" pitchFamily="34" charset="0"/>
              </a:defRPr>
            </a:lvl1pPr>
          </a:lstStyle>
          <a:p>
            <a:pPr lvl="0"/>
            <a:r>
              <a:rPr lang="en-US" dirty="0"/>
              <a:t>Content</a:t>
            </a:r>
          </a:p>
          <a:p>
            <a:pPr lvl="0"/>
            <a:r>
              <a:rPr lang="en-US" dirty="0"/>
              <a:t>Content</a:t>
            </a:r>
          </a:p>
          <a:p>
            <a:pPr lvl="0"/>
            <a:r>
              <a:rPr lang="en-US" dirty="0"/>
              <a:t>Content</a:t>
            </a:r>
          </a:p>
        </p:txBody>
      </p:sp>
      <p:pic>
        <p:nvPicPr>
          <p:cNvPr id="2" name="Picture 1" descr="A picture containing text, clipart&#10;&#10;Description automatically generated">
            <a:extLst>
              <a:ext uri="{FF2B5EF4-FFF2-40B4-BE49-F238E27FC236}">
                <a16:creationId xmlns:a16="http://schemas.microsoft.com/office/drawing/2014/main" id="{F56DA566-0CE9-4EFA-2877-5AEB3EAC54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229436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AE6EDE-EE5A-870D-3D55-9458BD0B9CB1}"/>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omb&#10;&#10;Description automatically generated">
            <a:extLst>
              <a:ext uri="{FF2B5EF4-FFF2-40B4-BE49-F238E27FC236}">
                <a16:creationId xmlns:a16="http://schemas.microsoft.com/office/drawing/2014/main" id="{A74BE7C5-787D-F3FC-4697-022AB72D82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791" t="42390" r="10852" b="10917"/>
          <a:stretch/>
        </p:blipFill>
        <p:spPr>
          <a:xfrm>
            <a:off x="8102599" y="0"/>
            <a:ext cx="2624667" cy="1544346"/>
          </a:xfrm>
          <a:prstGeom prst="rect">
            <a:avLst/>
          </a:prstGeom>
        </p:spPr>
      </p:pic>
      <p:pic>
        <p:nvPicPr>
          <p:cNvPr id="13" name="Picture 12" descr="A picture containing comb&#10;&#10;Description automatically generated">
            <a:extLst>
              <a:ext uri="{FF2B5EF4-FFF2-40B4-BE49-F238E27FC236}">
                <a16:creationId xmlns:a16="http://schemas.microsoft.com/office/drawing/2014/main" id="{E0AB70E7-6323-BFA4-AF1C-77594B51D5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3206" y="5350989"/>
            <a:ext cx="2959723" cy="1507011"/>
          </a:xfrm>
          <a:prstGeom prst="rect">
            <a:avLst/>
          </a:prstGeom>
        </p:spPr>
      </p:pic>
      <p:sp>
        <p:nvSpPr>
          <p:cNvPr id="19" name="Text Placeholder 18">
            <a:extLst>
              <a:ext uri="{FF2B5EF4-FFF2-40B4-BE49-F238E27FC236}">
                <a16:creationId xmlns:a16="http://schemas.microsoft.com/office/drawing/2014/main" id="{7AE617B1-3DA1-95A6-E412-90CE56FB011C}"/>
              </a:ext>
            </a:extLst>
          </p:cNvPr>
          <p:cNvSpPr>
            <a:spLocks noGrp="1"/>
          </p:cNvSpPr>
          <p:nvPr>
            <p:ph type="body" sz="quarter" idx="10" hasCustomPrompt="1"/>
          </p:nvPr>
        </p:nvSpPr>
        <p:spPr>
          <a:xfrm>
            <a:off x="3164681" y="3116518"/>
            <a:ext cx="5862637" cy="572397"/>
          </a:xfrm>
        </p:spPr>
        <p:txBody>
          <a:bodyPr>
            <a:noAutofit/>
          </a:bodyPr>
          <a:lstStyle>
            <a:lvl1pPr marL="0" indent="0" algn="ctr">
              <a:buNone/>
              <a:defRPr sz="4200" b="1">
                <a:solidFill>
                  <a:schemeClr val="bg1"/>
                </a:solidFill>
                <a:latin typeface="Calibri" panose="020F0502020204030204" pitchFamily="34" charset="0"/>
                <a:cs typeface="Calibri" panose="020F0502020204030204" pitchFamily="34" charset="0"/>
              </a:defRPr>
            </a:lvl1pPr>
          </a:lstStyle>
          <a:p>
            <a:pPr lvl="0"/>
            <a:r>
              <a:rPr lang="en-US" dirty="0"/>
              <a:t>Section Break Title</a:t>
            </a:r>
          </a:p>
        </p:txBody>
      </p:sp>
      <p:pic>
        <p:nvPicPr>
          <p:cNvPr id="2" name="Picture 1" descr="A picture containing text, clipart&#10;&#10;Description automatically generated">
            <a:extLst>
              <a:ext uri="{FF2B5EF4-FFF2-40B4-BE49-F238E27FC236}">
                <a16:creationId xmlns:a16="http://schemas.microsoft.com/office/drawing/2014/main" id="{C3F4C2B8-A199-1E07-60A8-F75420909D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75999" y="6374659"/>
            <a:ext cx="1394630" cy="265176"/>
          </a:xfrm>
          <a:prstGeom prst="rect">
            <a:avLst/>
          </a:prstGeom>
        </p:spPr>
      </p:pic>
    </p:spTree>
    <p:extLst>
      <p:ext uri="{BB962C8B-B14F-4D97-AF65-F5344CB8AC3E}">
        <p14:creationId xmlns:p14="http://schemas.microsoft.com/office/powerpoint/2010/main" val="22524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Align Content">
    <p:spTree>
      <p:nvGrpSpPr>
        <p:cNvPr id="1" name=""/>
        <p:cNvGrpSpPr/>
        <p:nvPr/>
      </p:nvGrpSpPr>
      <p:grpSpPr>
        <a:xfrm>
          <a:off x="0" y="0"/>
          <a:ext cx="0" cy="0"/>
          <a:chOff x="0" y="0"/>
          <a:chExt cx="0" cy="0"/>
        </a:xfrm>
      </p:grpSpPr>
      <p:pic>
        <p:nvPicPr>
          <p:cNvPr id="8" name="Picture 7" descr="A picture containing shape">
            <a:extLst>
              <a:ext uri="{FF2B5EF4-FFF2-40B4-BE49-F238E27FC236}">
                <a16:creationId xmlns:a16="http://schemas.microsoft.com/office/drawing/2014/main" id="{6265B4C6-C9C3-0417-0F57-D4625667FA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778" b="37410"/>
          <a:stretch/>
        </p:blipFill>
        <p:spPr>
          <a:xfrm>
            <a:off x="0" y="6277095"/>
            <a:ext cx="4236725" cy="580905"/>
          </a:xfrm>
          <a:prstGeom prst="rect">
            <a:avLst/>
          </a:prstGeom>
        </p:spPr>
      </p:pic>
      <p:sp>
        <p:nvSpPr>
          <p:cNvPr id="11" name="Text Placeholder 10">
            <a:extLst>
              <a:ext uri="{FF2B5EF4-FFF2-40B4-BE49-F238E27FC236}">
                <a16:creationId xmlns:a16="http://schemas.microsoft.com/office/drawing/2014/main" id="{7ADB9469-4621-8A23-116C-122D3AD57F9F}"/>
              </a:ext>
            </a:extLst>
          </p:cNvPr>
          <p:cNvSpPr>
            <a:spLocks noGrp="1"/>
          </p:cNvSpPr>
          <p:nvPr>
            <p:ph type="body" sz="quarter" idx="10" hasCustomPrompt="1"/>
          </p:nvPr>
        </p:nvSpPr>
        <p:spPr>
          <a:xfrm>
            <a:off x="655320" y="588409"/>
            <a:ext cx="10824784" cy="708025"/>
          </a:xfrm>
        </p:spPr>
        <p:txBody>
          <a:bodyPr>
            <a:normAutofit/>
          </a:bodyPr>
          <a:lstStyle>
            <a:lvl1pPr marL="0" indent="0">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13" name="Text Placeholder 12">
            <a:extLst>
              <a:ext uri="{FF2B5EF4-FFF2-40B4-BE49-F238E27FC236}">
                <a16:creationId xmlns:a16="http://schemas.microsoft.com/office/drawing/2014/main" id="{26A0B86A-06F1-84EE-A8E3-2DBAAAE87BC5}"/>
              </a:ext>
            </a:extLst>
          </p:cNvPr>
          <p:cNvSpPr>
            <a:spLocks noGrp="1"/>
          </p:cNvSpPr>
          <p:nvPr>
            <p:ph type="body" sz="quarter" idx="11"/>
          </p:nvPr>
        </p:nvSpPr>
        <p:spPr>
          <a:xfrm>
            <a:off x="655320" y="1847937"/>
            <a:ext cx="10824784"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5FDC0A5C-B231-6A8C-96AF-52D6D82EE9C8}"/>
              </a:ext>
            </a:extLst>
          </p:cNvPr>
          <p:cNvSpPr/>
          <p:nvPr userDrawn="1"/>
        </p:nvSpPr>
        <p:spPr>
          <a:xfrm>
            <a:off x="0" y="0"/>
            <a:ext cx="220980" cy="1370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clipart&#10;&#10;Description automatically generated">
            <a:extLst>
              <a:ext uri="{FF2B5EF4-FFF2-40B4-BE49-F238E27FC236}">
                <a16:creationId xmlns:a16="http://schemas.microsoft.com/office/drawing/2014/main" id="{F2DA77A2-D790-CA42-76EE-D13317CB23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267568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nter Content">
    <p:spTree>
      <p:nvGrpSpPr>
        <p:cNvPr id="1" name=""/>
        <p:cNvGrpSpPr/>
        <p:nvPr/>
      </p:nvGrpSpPr>
      <p:grpSpPr>
        <a:xfrm>
          <a:off x="0" y="0"/>
          <a:ext cx="0" cy="0"/>
          <a:chOff x="0" y="0"/>
          <a:chExt cx="0" cy="0"/>
        </a:xfrm>
      </p:grpSpPr>
      <p:pic>
        <p:nvPicPr>
          <p:cNvPr id="8" name="Picture 7" descr="A picture containing shape">
            <a:extLst>
              <a:ext uri="{FF2B5EF4-FFF2-40B4-BE49-F238E27FC236}">
                <a16:creationId xmlns:a16="http://schemas.microsoft.com/office/drawing/2014/main" id="{6265B4C6-C9C3-0417-0F57-D4625667FA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778" b="37410"/>
          <a:stretch/>
        </p:blipFill>
        <p:spPr>
          <a:xfrm>
            <a:off x="0" y="6277095"/>
            <a:ext cx="4236725" cy="580905"/>
          </a:xfrm>
          <a:prstGeom prst="rect">
            <a:avLst/>
          </a:prstGeom>
        </p:spPr>
      </p:pic>
      <p:sp>
        <p:nvSpPr>
          <p:cNvPr id="2" name="Text Placeholder 10">
            <a:extLst>
              <a:ext uri="{FF2B5EF4-FFF2-40B4-BE49-F238E27FC236}">
                <a16:creationId xmlns:a16="http://schemas.microsoft.com/office/drawing/2014/main" id="{0184C3F2-6851-4EAA-A483-9C2227607299}"/>
              </a:ext>
            </a:extLst>
          </p:cNvPr>
          <p:cNvSpPr>
            <a:spLocks noGrp="1"/>
          </p:cNvSpPr>
          <p:nvPr>
            <p:ph type="body" sz="quarter" idx="10" hasCustomPrompt="1"/>
          </p:nvPr>
        </p:nvSpPr>
        <p:spPr>
          <a:xfrm>
            <a:off x="655320" y="588409"/>
            <a:ext cx="10749310" cy="708025"/>
          </a:xfrm>
        </p:spPr>
        <p:txBody>
          <a:bodyPr>
            <a:normAutofit/>
          </a:bodyPr>
          <a:lstStyle>
            <a:lvl1pPr marL="0" indent="0" algn="ctr">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3" name="Text Placeholder 12">
            <a:extLst>
              <a:ext uri="{FF2B5EF4-FFF2-40B4-BE49-F238E27FC236}">
                <a16:creationId xmlns:a16="http://schemas.microsoft.com/office/drawing/2014/main" id="{9181E3E2-5C45-9EF8-9A26-645D23C3543C}"/>
              </a:ext>
            </a:extLst>
          </p:cNvPr>
          <p:cNvSpPr>
            <a:spLocks noGrp="1"/>
          </p:cNvSpPr>
          <p:nvPr>
            <p:ph type="body" sz="quarter" idx="11"/>
          </p:nvPr>
        </p:nvSpPr>
        <p:spPr>
          <a:xfrm>
            <a:off x="655320" y="1847937"/>
            <a:ext cx="10749310"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 picture containing text, clipart&#10;&#10;Description automatically generated">
            <a:extLst>
              <a:ext uri="{FF2B5EF4-FFF2-40B4-BE49-F238E27FC236}">
                <a16:creationId xmlns:a16="http://schemas.microsoft.com/office/drawing/2014/main" id="{F9BD3C6C-CBB6-0020-069F-9DC06C62F2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237133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992CB803-C573-5A41-9335-E96A9775807A}"/>
              </a:ext>
            </a:extLst>
          </p:cNvPr>
          <p:cNvSpPr>
            <a:spLocks noGrp="1"/>
          </p:cNvSpPr>
          <p:nvPr>
            <p:ph type="body" sz="quarter" idx="10" hasCustomPrompt="1"/>
          </p:nvPr>
        </p:nvSpPr>
        <p:spPr>
          <a:xfrm>
            <a:off x="655320" y="588409"/>
            <a:ext cx="10837310" cy="708025"/>
          </a:xfrm>
        </p:spPr>
        <p:txBody>
          <a:bodyPr>
            <a:normAutofit/>
          </a:bodyPr>
          <a:lstStyle>
            <a:lvl1pPr marL="0" indent="0">
              <a:buNone/>
              <a:defRPr lang="en-US" sz="39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Title goes here</a:t>
            </a:r>
          </a:p>
        </p:txBody>
      </p:sp>
      <p:sp>
        <p:nvSpPr>
          <p:cNvPr id="10" name="Text Placeholder 12">
            <a:extLst>
              <a:ext uri="{FF2B5EF4-FFF2-40B4-BE49-F238E27FC236}">
                <a16:creationId xmlns:a16="http://schemas.microsoft.com/office/drawing/2014/main" id="{BDAB510B-79CF-4F71-C69F-D96C013812E2}"/>
              </a:ext>
            </a:extLst>
          </p:cNvPr>
          <p:cNvSpPr>
            <a:spLocks noGrp="1"/>
          </p:cNvSpPr>
          <p:nvPr>
            <p:ph type="body" sz="quarter" idx="11"/>
          </p:nvPr>
        </p:nvSpPr>
        <p:spPr>
          <a:xfrm>
            <a:off x="655320" y="1847937"/>
            <a:ext cx="4737135"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2">
            <a:extLst>
              <a:ext uri="{FF2B5EF4-FFF2-40B4-BE49-F238E27FC236}">
                <a16:creationId xmlns:a16="http://schemas.microsoft.com/office/drawing/2014/main" id="{91C6EFA5-E91B-9627-B9F7-000ED7D0803E}"/>
              </a:ext>
            </a:extLst>
          </p:cNvPr>
          <p:cNvSpPr>
            <a:spLocks noGrp="1"/>
          </p:cNvSpPr>
          <p:nvPr>
            <p:ph type="body" sz="quarter" idx="12"/>
          </p:nvPr>
        </p:nvSpPr>
        <p:spPr>
          <a:xfrm>
            <a:off x="6193912" y="1847936"/>
            <a:ext cx="4737135" cy="4120715"/>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A picture containing shape">
            <a:extLst>
              <a:ext uri="{FF2B5EF4-FFF2-40B4-BE49-F238E27FC236}">
                <a16:creationId xmlns:a16="http://schemas.microsoft.com/office/drawing/2014/main" id="{A6198E34-4960-6506-52B5-737A9380F7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778" b="37410"/>
          <a:stretch/>
        </p:blipFill>
        <p:spPr>
          <a:xfrm>
            <a:off x="0" y="6277095"/>
            <a:ext cx="4236725" cy="580905"/>
          </a:xfrm>
          <a:prstGeom prst="rect">
            <a:avLst/>
          </a:prstGeom>
        </p:spPr>
      </p:pic>
      <p:sp>
        <p:nvSpPr>
          <p:cNvPr id="4" name="Rectangle 3">
            <a:extLst>
              <a:ext uri="{FF2B5EF4-FFF2-40B4-BE49-F238E27FC236}">
                <a16:creationId xmlns:a16="http://schemas.microsoft.com/office/drawing/2014/main" id="{5BA42968-DB5C-27BD-7FC8-0A2B0DD57C50}"/>
              </a:ext>
            </a:extLst>
          </p:cNvPr>
          <p:cNvSpPr/>
          <p:nvPr userDrawn="1"/>
        </p:nvSpPr>
        <p:spPr>
          <a:xfrm>
            <a:off x="0" y="0"/>
            <a:ext cx="220980" cy="1370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text, clipart&#10;&#10;Description automatically generated">
            <a:extLst>
              <a:ext uri="{FF2B5EF4-FFF2-40B4-BE49-F238E27FC236}">
                <a16:creationId xmlns:a16="http://schemas.microsoft.com/office/drawing/2014/main" id="{A14F355A-CAFD-BEC0-BA91-09FC2311C4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74019" y="6385476"/>
            <a:ext cx="1399772" cy="266154"/>
          </a:xfrm>
          <a:prstGeom prst="rect">
            <a:avLst/>
          </a:prstGeom>
        </p:spPr>
      </p:pic>
    </p:spTree>
    <p:extLst>
      <p:ext uri="{BB962C8B-B14F-4D97-AF65-F5344CB8AC3E}">
        <p14:creationId xmlns:p14="http://schemas.microsoft.com/office/powerpoint/2010/main" val="141231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e Slide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3C7A6-13A7-1447-EBE5-E4C5836FF6A2}"/>
              </a:ext>
            </a:extLst>
          </p:cNvPr>
          <p:cNvSpPr/>
          <p:nvPr userDrawn="1"/>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omb&#10;&#10;Description automatically generated">
            <a:extLst>
              <a:ext uri="{FF2B5EF4-FFF2-40B4-BE49-F238E27FC236}">
                <a16:creationId xmlns:a16="http://schemas.microsoft.com/office/drawing/2014/main" id="{953A3509-A928-8BDA-72D5-8CB8916BBB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035" t="17709" r="18845" b="18466"/>
          <a:stretch/>
        </p:blipFill>
        <p:spPr>
          <a:xfrm>
            <a:off x="0" y="4186325"/>
            <a:ext cx="1554480" cy="2602762"/>
          </a:xfrm>
          <a:prstGeom prst="rect">
            <a:avLst/>
          </a:prstGeom>
        </p:spPr>
      </p:pic>
      <p:pic>
        <p:nvPicPr>
          <p:cNvPr id="12" name="Picture 11" descr="A picture containing comb&#10;&#10;Description automatically generated">
            <a:extLst>
              <a:ext uri="{FF2B5EF4-FFF2-40B4-BE49-F238E27FC236}">
                <a16:creationId xmlns:a16="http://schemas.microsoft.com/office/drawing/2014/main" id="{40AAC383-6F50-474C-F2AC-A275254D8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62997" y="-1"/>
            <a:ext cx="2294467" cy="982127"/>
          </a:xfrm>
          <a:prstGeom prst="rect">
            <a:avLst/>
          </a:prstGeom>
        </p:spPr>
      </p:pic>
      <p:sp>
        <p:nvSpPr>
          <p:cNvPr id="13" name="Rectangle 12">
            <a:extLst>
              <a:ext uri="{FF2B5EF4-FFF2-40B4-BE49-F238E27FC236}">
                <a16:creationId xmlns:a16="http://schemas.microsoft.com/office/drawing/2014/main" id="{CC24EDB1-3124-7765-4088-5621D32F1D02}"/>
              </a:ext>
            </a:extLst>
          </p:cNvPr>
          <p:cNvSpPr/>
          <p:nvPr userDrawn="1"/>
        </p:nvSpPr>
        <p:spPr>
          <a:xfrm flipV="1">
            <a:off x="2042161" y="4830098"/>
            <a:ext cx="2382982" cy="71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EAF672B6-C9BF-D18E-5D78-CC1C9223EED4}"/>
              </a:ext>
            </a:extLst>
          </p:cNvPr>
          <p:cNvSpPr>
            <a:spLocks noGrp="1"/>
          </p:cNvSpPr>
          <p:nvPr>
            <p:ph type="body" sz="quarter" idx="10" hasCustomPrompt="1"/>
          </p:nvPr>
        </p:nvSpPr>
        <p:spPr>
          <a:xfrm>
            <a:off x="1924050" y="4022725"/>
            <a:ext cx="6079844" cy="654050"/>
          </a:xfrm>
        </p:spPr>
        <p:txBody>
          <a:bodyPr>
            <a:noAutofit/>
          </a:bodyPr>
          <a:lstStyle>
            <a:lvl1pPr marL="0" indent="0">
              <a:buNone/>
              <a:defRPr lang="en-US" sz="4200" b="1" kern="1200" dirty="0" smtClean="0">
                <a:solidFill>
                  <a:schemeClr val="bg1"/>
                </a:solidFill>
                <a:latin typeface="Calibri" panose="020F0502020204030204" pitchFamily="34" charset="0"/>
                <a:ea typeface="+mj-ea"/>
                <a:cs typeface="Calibri" panose="020F0502020204030204" pitchFamily="34" charset="0"/>
              </a:defRPr>
            </a:lvl1pPr>
            <a:lvl2pPr>
              <a:defRPr lang="en-US" sz="4000" kern="1200" dirty="0" smtClean="0">
                <a:solidFill>
                  <a:schemeClr val="bg1"/>
                </a:solidFill>
                <a:latin typeface="Selawik Semibold" panose="020B0702040204020203" pitchFamily="34" charset="0"/>
                <a:ea typeface="+mj-ea"/>
                <a:cs typeface="+mj-cs"/>
              </a:defRPr>
            </a:lvl2pPr>
            <a:lvl3pPr>
              <a:defRPr lang="en-US" sz="4000" kern="1200" dirty="0" smtClean="0">
                <a:solidFill>
                  <a:schemeClr val="bg1"/>
                </a:solidFill>
                <a:latin typeface="Selawik Semibold" panose="020B0702040204020203" pitchFamily="34" charset="0"/>
                <a:ea typeface="+mj-ea"/>
                <a:cs typeface="+mj-cs"/>
              </a:defRPr>
            </a:lvl3pPr>
            <a:lvl4pPr>
              <a:defRPr lang="en-US" sz="4000" kern="1200" dirty="0" smtClean="0">
                <a:solidFill>
                  <a:schemeClr val="bg1"/>
                </a:solidFill>
                <a:latin typeface="Selawik Semibold" panose="020B0702040204020203" pitchFamily="34" charset="0"/>
                <a:ea typeface="+mj-ea"/>
                <a:cs typeface="+mj-cs"/>
              </a:defRPr>
            </a:lvl4pPr>
            <a:lvl5pPr>
              <a:defRPr lang="en-US" sz="4000" kern="1200" dirty="0">
                <a:solidFill>
                  <a:schemeClr val="bg1"/>
                </a:solidFill>
                <a:latin typeface="Selawik Semibold" panose="020B0702040204020203" pitchFamily="34" charset="0"/>
                <a:ea typeface="+mj-ea"/>
                <a:cs typeface="+mj-cs"/>
              </a:defRPr>
            </a:lvl5pPr>
          </a:lstStyle>
          <a:p>
            <a:pPr lvl="0"/>
            <a:r>
              <a:rPr lang="en-US" dirty="0"/>
              <a:t>Thank You</a:t>
            </a:r>
          </a:p>
        </p:txBody>
      </p:sp>
      <p:sp>
        <p:nvSpPr>
          <p:cNvPr id="19" name="Text Placeholder 18">
            <a:extLst>
              <a:ext uri="{FF2B5EF4-FFF2-40B4-BE49-F238E27FC236}">
                <a16:creationId xmlns:a16="http://schemas.microsoft.com/office/drawing/2014/main" id="{DF9D4D6C-5BB7-0E59-0DDC-F9B308620E34}"/>
              </a:ext>
            </a:extLst>
          </p:cNvPr>
          <p:cNvSpPr>
            <a:spLocks noGrp="1"/>
          </p:cNvSpPr>
          <p:nvPr>
            <p:ph type="body" sz="quarter" idx="11" hasCustomPrompt="1"/>
          </p:nvPr>
        </p:nvSpPr>
        <p:spPr>
          <a:xfrm>
            <a:off x="1924050" y="5054600"/>
            <a:ext cx="6079844" cy="477838"/>
          </a:xfrm>
        </p:spPr>
        <p:txBody>
          <a:bodyPr>
            <a:normAutofit/>
          </a:bodyPr>
          <a:lstStyle>
            <a:lvl1pPr marL="0" indent="0">
              <a:buNone/>
              <a:defRPr lang="en-US" sz="2800" kern="1200" dirty="0" smtClean="0">
                <a:solidFill>
                  <a:schemeClr val="bg1"/>
                </a:solidFill>
                <a:latin typeface="Calibri" panose="020F0502020204030204" pitchFamily="34" charset="0"/>
                <a:ea typeface="+mn-ea"/>
                <a:cs typeface="Calibri" panose="020F0502020204030204" pitchFamily="34" charset="0"/>
              </a:defRPr>
            </a:lvl1pPr>
            <a:lvl2pPr>
              <a:defRPr lang="en-US" sz="2600" kern="1200" dirty="0" smtClean="0">
                <a:solidFill>
                  <a:schemeClr val="bg1"/>
                </a:solidFill>
                <a:latin typeface="+mn-lt"/>
                <a:ea typeface="+mn-ea"/>
                <a:cs typeface="+mn-cs"/>
              </a:defRPr>
            </a:lvl2pPr>
            <a:lvl3pPr>
              <a:defRPr lang="en-US" sz="2600" kern="1200" dirty="0" smtClean="0">
                <a:solidFill>
                  <a:schemeClr val="bg1"/>
                </a:solidFill>
                <a:latin typeface="+mn-lt"/>
                <a:ea typeface="+mn-ea"/>
                <a:cs typeface="+mn-cs"/>
              </a:defRPr>
            </a:lvl3pPr>
            <a:lvl4pPr>
              <a:defRPr lang="en-US" sz="2600" kern="1200" dirty="0" smtClean="0">
                <a:solidFill>
                  <a:schemeClr val="bg1"/>
                </a:solidFill>
                <a:latin typeface="+mn-lt"/>
                <a:ea typeface="+mn-ea"/>
                <a:cs typeface="+mn-cs"/>
              </a:defRPr>
            </a:lvl4pPr>
            <a:lvl5pPr marL="1828800" indent="0">
              <a:buNone/>
              <a:defRPr lang="en-US" sz="2600" kern="1200" dirty="0">
                <a:solidFill>
                  <a:schemeClr val="bg1"/>
                </a:solidFill>
                <a:latin typeface="+mn-lt"/>
                <a:ea typeface="+mn-ea"/>
                <a:cs typeface="+mn-cs"/>
              </a:defRPr>
            </a:lvl5pPr>
          </a:lstStyle>
          <a:p>
            <a:pPr lvl="0"/>
            <a:r>
              <a:rPr lang="en-US" dirty="0"/>
              <a:t>mredllc.com</a:t>
            </a:r>
          </a:p>
        </p:txBody>
      </p:sp>
      <p:pic>
        <p:nvPicPr>
          <p:cNvPr id="2" name="Picture 1" descr="A picture containing text, clipart&#10;&#10;Description automatically generated">
            <a:extLst>
              <a:ext uri="{FF2B5EF4-FFF2-40B4-BE49-F238E27FC236}">
                <a16:creationId xmlns:a16="http://schemas.microsoft.com/office/drawing/2014/main" id="{FD9D94BB-5BC9-FBB2-75D9-36853122BD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8815" y="531015"/>
            <a:ext cx="2134617" cy="405878"/>
          </a:xfrm>
          <a:prstGeom prst="rect">
            <a:avLst/>
          </a:prstGeom>
        </p:spPr>
      </p:pic>
    </p:spTree>
    <p:extLst>
      <p:ext uri="{BB962C8B-B14F-4D97-AF65-F5344CB8AC3E}">
        <p14:creationId xmlns:p14="http://schemas.microsoft.com/office/powerpoint/2010/main" val="57149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70A88-03C5-3CBF-EE9B-87FAAB9801D9}"/>
              </a:ext>
            </a:extLst>
          </p:cNvPr>
          <p:cNvSpPr/>
          <p:nvPr userDrawn="1"/>
        </p:nvSpPr>
        <p:spPr>
          <a:xfrm>
            <a:off x="0" y="6622473"/>
            <a:ext cx="3990109" cy="235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10;&#10;Description automatically generated">
            <a:extLst>
              <a:ext uri="{FF2B5EF4-FFF2-40B4-BE49-F238E27FC236}">
                <a16:creationId xmlns:a16="http://schemas.microsoft.com/office/drawing/2014/main" id="{9EB4704F-3CBE-BA65-BD49-13A213C28D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40"/>
          <a:stretch/>
        </p:blipFill>
        <p:spPr>
          <a:xfrm>
            <a:off x="6927267" y="-297804"/>
            <a:ext cx="5264733" cy="928118"/>
          </a:xfrm>
          <a:prstGeom prst="rect">
            <a:avLst/>
          </a:prstGeom>
        </p:spPr>
      </p:pic>
      <p:sp>
        <p:nvSpPr>
          <p:cNvPr id="16" name="Text Placeholder 15">
            <a:extLst>
              <a:ext uri="{FF2B5EF4-FFF2-40B4-BE49-F238E27FC236}">
                <a16:creationId xmlns:a16="http://schemas.microsoft.com/office/drawing/2014/main" id="{13A3FA35-2544-7B12-54FB-9A9C872AAC85}"/>
              </a:ext>
            </a:extLst>
          </p:cNvPr>
          <p:cNvSpPr>
            <a:spLocks noGrp="1"/>
          </p:cNvSpPr>
          <p:nvPr>
            <p:ph type="body" sz="quarter" idx="10" hasCustomPrompt="1"/>
          </p:nvPr>
        </p:nvSpPr>
        <p:spPr>
          <a:xfrm>
            <a:off x="612774" y="4686300"/>
            <a:ext cx="5362141" cy="652463"/>
          </a:xfrm>
        </p:spPr>
        <p:txBody>
          <a:bodyPr>
            <a:noAutofit/>
          </a:bodyPr>
          <a:lstStyle>
            <a:lvl1pPr marL="0" indent="0">
              <a:buNone/>
              <a:defRPr lang="en-US" sz="4200" b="1" kern="1200" dirty="0">
                <a:solidFill>
                  <a:schemeClr val="tx1"/>
                </a:solidFill>
                <a:latin typeface="Calibri" panose="020F0502020204030204" pitchFamily="34" charset="0"/>
                <a:ea typeface="+mj-ea"/>
                <a:cs typeface="Calibri" panose="020F0502020204030204" pitchFamily="34" charset="0"/>
              </a:defRPr>
            </a:lvl1pPr>
          </a:lstStyle>
          <a:p>
            <a:pPr lvl="0"/>
            <a:r>
              <a:rPr lang="en-US" dirty="0"/>
              <a:t>Thank You</a:t>
            </a:r>
          </a:p>
        </p:txBody>
      </p:sp>
      <p:sp>
        <p:nvSpPr>
          <p:cNvPr id="18" name="Text Placeholder 17">
            <a:extLst>
              <a:ext uri="{FF2B5EF4-FFF2-40B4-BE49-F238E27FC236}">
                <a16:creationId xmlns:a16="http://schemas.microsoft.com/office/drawing/2014/main" id="{20A257DD-BA8F-93B6-D00D-3AE6DECE9F5C}"/>
              </a:ext>
            </a:extLst>
          </p:cNvPr>
          <p:cNvSpPr>
            <a:spLocks noGrp="1"/>
          </p:cNvSpPr>
          <p:nvPr>
            <p:ph type="body" sz="quarter" idx="11" hasCustomPrompt="1"/>
          </p:nvPr>
        </p:nvSpPr>
        <p:spPr>
          <a:xfrm>
            <a:off x="612774" y="5480050"/>
            <a:ext cx="5362141" cy="446188"/>
          </a:xfrm>
        </p:spPr>
        <p:txBody>
          <a:bodyPr>
            <a:noAutofit/>
          </a:bodyPr>
          <a:lstStyle>
            <a:lvl1pPr marL="0" indent="0">
              <a:buNone/>
              <a:defRPr sz="2800">
                <a:latin typeface="Calibri" panose="020F0502020204030204" pitchFamily="34" charset="0"/>
                <a:cs typeface="Calibri" panose="020F0502020204030204" pitchFamily="34" charset="0"/>
              </a:defRPr>
            </a:lvl1pPr>
          </a:lstStyle>
          <a:p>
            <a:pPr lvl="0"/>
            <a:r>
              <a:rPr lang="en-US" dirty="0"/>
              <a:t>mredllc.com</a:t>
            </a:r>
          </a:p>
        </p:txBody>
      </p:sp>
      <p:pic>
        <p:nvPicPr>
          <p:cNvPr id="2" name="Picture 1" descr="A picture containing text, clipart&#10;&#10;Description automatically generated">
            <a:extLst>
              <a:ext uri="{FF2B5EF4-FFF2-40B4-BE49-F238E27FC236}">
                <a16:creationId xmlns:a16="http://schemas.microsoft.com/office/drawing/2014/main" id="{C0BDB3C0-90E2-587E-874D-FDA98C8EE5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197" y="533548"/>
            <a:ext cx="2094309" cy="398214"/>
          </a:xfrm>
          <a:prstGeom prst="rect">
            <a:avLst/>
          </a:prstGeom>
        </p:spPr>
      </p:pic>
    </p:spTree>
    <p:extLst>
      <p:ext uri="{BB962C8B-B14F-4D97-AF65-F5344CB8AC3E}">
        <p14:creationId xmlns:p14="http://schemas.microsoft.com/office/powerpoint/2010/main" val="367397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BA029-CA40-98EA-E6B1-FD94793BC3DB}"/>
              </a:ext>
            </a:extLst>
          </p:cNvPr>
          <p:cNvSpPr>
            <a:spLocks noGrp="1"/>
          </p:cNvSpPr>
          <p:nvPr>
            <p:ph type="title"/>
          </p:nvPr>
        </p:nvSpPr>
        <p:spPr>
          <a:xfrm>
            <a:off x="838200" y="365126"/>
            <a:ext cx="10515600" cy="9375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E243CD-3AB7-5FEA-3CE6-11CBB3B89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15281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 id="2147483654" r:id="rId4"/>
    <p:sldLayoutId id="2147483650" r:id="rId5"/>
    <p:sldLayoutId id="2147483660" r:id="rId6"/>
    <p:sldLayoutId id="2147483652" r:id="rId7"/>
    <p:sldLayoutId id="2147483661" r:id="rId8"/>
    <p:sldLayoutId id="2147483662" r:id="rId9"/>
  </p:sldLayoutIdLst>
  <p:txStyles>
    <p:titleStyle>
      <a:lvl1pPr algn="l" defTabSz="914400" rtl="0" eaLnBrk="1" latinLnBrk="0" hangingPunct="1">
        <a:lnSpc>
          <a:spcPct val="90000"/>
        </a:lnSpc>
        <a:spcBef>
          <a:spcPct val="0"/>
        </a:spcBef>
        <a:buNone/>
        <a:defRPr sz="39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raining.mredllc.com/schedule"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2.mredllc.com/request-a-meeting-2/" TargetMode="External"/><Relationship Id="rId2" Type="http://schemas.openxmlformats.org/officeDocument/2006/relationships/hyperlink" Target="https://mredllc.freshdesk.com/support/solutions" TargetMode="External"/><Relationship Id="rId1" Type="http://schemas.openxmlformats.org/officeDocument/2006/relationships/slideLayout" Target="../slideLayouts/slideLayout5.xml"/><Relationship Id="rId4" Type="http://schemas.openxmlformats.org/officeDocument/2006/relationships/hyperlink" Target="https://training.mredllc.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smyl.mredllc.com/login" TargetMode="Externa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hyperlink" Target="https://training.mredllc.com/training" TargetMode="External"/><Relationship Id="rId5" Type="http://schemas.openxmlformats.org/officeDocument/2006/relationships/hyperlink" Target="https://connectmls.mredllc.com/slogin.jsp" TargetMode="External"/><Relationship Id="rId4" Type="http://schemas.openxmlformats.org/officeDocument/2006/relationships/hyperlink" Target="https://www.screencast.com/t/xmYbyJH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howingtime.com/blog/next-generation-showingtime-experience-features-to-get-excited-about/" TargetMode="Externa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training.mredllc.com/login?returnTo=training" TargetMode="External"/><Relationship Id="rId5" Type="http://schemas.openxmlformats.org/officeDocument/2006/relationships/hyperlink" Target="https://www2.showingtime.com/l/405652/2023-06-20/2b9lz2m/405652/1687385117Gu8Tf2lC/NextGeneration_QuickStartGuide.pdf?utm_campaign=Next_Gen_2023&amp;utm_source=email&amp;utm_medium=email&amp;utm_content=623-Stat-CM_st-next_gen_training_1" TargetMode="External"/><Relationship Id="rId4" Type="http://schemas.openxmlformats.org/officeDocument/2006/relationships/hyperlink" Target="https://connectmls.mredllc.com/slogin.js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mredllc.com/comms/resources/BuyerAgencyCompensationUpdate.pdf" TargetMode="External"/><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s://connectmls.mredllc.com/slogin.js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C3AFD6-03DA-4BD8-2450-841FEF1C8575}"/>
              </a:ext>
            </a:extLst>
          </p:cNvPr>
          <p:cNvSpPr>
            <a:spLocks noGrp="1"/>
          </p:cNvSpPr>
          <p:nvPr>
            <p:ph type="body" sz="quarter" idx="10"/>
          </p:nvPr>
        </p:nvSpPr>
        <p:spPr/>
        <p:txBody>
          <a:bodyPr/>
          <a:lstStyle/>
          <a:p>
            <a:r>
              <a:rPr lang="en-US" dirty="0"/>
              <a:t>Broker Slides</a:t>
            </a:r>
          </a:p>
        </p:txBody>
      </p:sp>
      <p:sp>
        <p:nvSpPr>
          <p:cNvPr id="8" name="Text Placeholder 7">
            <a:extLst>
              <a:ext uri="{FF2B5EF4-FFF2-40B4-BE49-F238E27FC236}">
                <a16:creationId xmlns:a16="http://schemas.microsoft.com/office/drawing/2014/main" id="{FCB87571-F1AA-1106-2DBA-A5BCD219CE68}"/>
              </a:ext>
            </a:extLst>
          </p:cNvPr>
          <p:cNvSpPr>
            <a:spLocks noGrp="1"/>
          </p:cNvSpPr>
          <p:nvPr>
            <p:ph type="body" sz="quarter" idx="11"/>
          </p:nvPr>
        </p:nvSpPr>
        <p:spPr/>
        <p:txBody>
          <a:bodyPr vert="horz" lIns="91440" tIns="45720" rIns="91440" bIns="45720" rtlCol="0" anchor="t">
            <a:normAutofit/>
          </a:bodyPr>
          <a:lstStyle/>
          <a:p>
            <a:r>
              <a:rPr lang="en-US" dirty="0">
                <a:latin typeface="Calibri"/>
                <a:cs typeface="Calibri"/>
              </a:rPr>
              <a:t>Monthly Updates | September 2023</a:t>
            </a:r>
            <a:endParaRPr lang="en-US" dirty="0"/>
          </a:p>
        </p:txBody>
      </p:sp>
    </p:spTree>
    <p:extLst>
      <p:ext uri="{BB962C8B-B14F-4D97-AF65-F5344CB8AC3E}">
        <p14:creationId xmlns:p14="http://schemas.microsoft.com/office/powerpoint/2010/main" val="310860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piece of paper&#10;&#10;Description automatically generated">
            <a:extLst>
              <a:ext uri="{FF2B5EF4-FFF2-40B4-BE49-F238E27FC236}">
                <a16:creationId xmlns:a16="http://schemas.microsoft.com/office/drawing/2014/main" id="{2C332549-B4ED-0151-4E29-AEAECBE0A1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3538" y="2100411"/>
            <a:ext cx="4876800" cy="3238500"/>
          </a:xfrm>
          <a:prstGeom prst="rect">
            <a:avLst/>
          </a:prstGeom>
        </p:spPr>
      </p:pic>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pPr marL="0" marR="0" fontAlgn="base">
              <a:lnSpc>
                <a:spcPct val="107000"/>
              </a:lnSpc>
              <a:spcBef>
                <a:spcPts val="0"/>
              </a:spcBef>
              <a:spcAft>
                <a:spcPts val="0"/>
              </a:spcAft>
            </a:pPr>
            <a:r>
              <a:rPr lang="en-US" kern="0" dirty="0">
                <a:effectLst/>
                <a:latin typeface="+mn-lt"/>
                <a:ea typeface="Times New Roman" panose="02020603050405020304" pitchFamily="18" charset="0"/>
                <a:cs typeface="Times New Roman" panose="02020603050405020304" pitchFamily="18" charset="0"/>
              </a:rPr>
              <a:t>For Private listings, what’s the difference between the Anticipated Activation Date and the List Date?</a:t>
            </a:r>
            <a:endParaRPr lang="en-US" kern="100" dirty="0">
              <a:effectLst/>
              <a:latin typeface="+mn-lt"/>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Tree>
    <p:extLst>
      <p:ext uri="{BB962C8B-B14F-4D97-AF65-F5344CB8AC3E}">
        <p14:creationId xmlns:p14="http://schemas.microsoft.com/office/powerpoint/2010/main" val="220180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011529" y="3396059"/>
            <a:ext cx="6036892" cy="195790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b="0" i="0" dirty="0">
                <a:effectLst/>
                <a:latin typeface="+mn-lt"/>
              </a:rPr>
              <a:t>The Anticipated Activation Date is when the listing is anticipated to be transitioned from a </a:t>
            </a:r>
            <a:r>
              <a:rPr lang="en-US" sz="1800" dirty="0">
                <a:latin typeface="+mn-lt"/>
              </a:rPr>
              <a:t>Pr</a:t>
            </a:r>
            <a:r>
              <a:rPr lang="en-US" sz="1800" b="0" i="0" dirty="0">
                <a:effectLst/>
                <a:latin typeface="+mn-lt"/>
              </a:rPr>
              <a:t>ivate listing to </a:t>
            </a:r>
            <a:r>
              <a:rPr lang="en-US" sz="1800" dirty="0">
                <a:latin typeface="+mn-lt"/>
              </a:rPr>
              <a:t>a S</a:t>
            </a:r>
            <a:r>
              <a:rPr lang="en-US" sz="1800" b="0" i="0" dirty="0">
                <a:effectLst/>
                <a:latin typeface="+mn-lt"/>
              </a:rPr>
              <a:t>tandard listing.</a:t>
            </a:r>
            <a:endParaRPr lang="en-US" sz="1800" dirty="0">
              <a:latin typeface="+mn-lt"/>
            </a:endParaRPr>
          </a:p>
          <a:p>
            <a:pPr fontAlgn="base"/>
            <a:r>
              <a:rPr lang="en-US" sz="1800" b="0" i="0" dirty="0">
                <a:effectLst/>
                <a:latin typeface="+mn-lt"/>
              </a:rPr>
              <a:t>If the Private listing is being moved to Standard as new, the List Date should reflect the actual date the listing is transitioned. If the Private listing is being moved to Standard as closed or contingent, the List Date should match the date of the listing agreement. </a:t>
            </a:r>
          </a:p>
          <a:p>
            <a:pPr fontAlgn="base"/>
            <a:r>
              <a:rPr lang="en-US" sz="1800" dirty="0">
                <a:latin typeface="+mn-lt"/>
              </a:rPr>
              <a:t>NOTE: The Anticipated Activation Date does not automatically transition the listing to a Standard listing on that date.</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2895873" y="1584949"/>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fontAlgn="base">
              <a:lnSpc>
                <a:spcPct val="107000"/>
              </a:lnSpc>
              <a:spcBef>
                <a:spcPts val="0"/>
              </a:spcBef>
              <a:spcAft>
                <a:spcPts val="0"/>
              </a:spcAft>
            </a:pPr>
            <a:r>
              <a:rPr lang="en-US" sz="1800" kern="0" dirty="0">
                <a:effectLst/>
                <a:latin typeface="+mn-lt"/>
                <a:ea typeface="Times New Roman" panose="02020603050405020304" pitchFamily="18" charset="0"/>
                <a:cs typeface="Times New Roman" panose="02020603050405020304" pitchFamily="18" charset="0"/>
              </a:rPr>
              <a:t>For Private listings, what’s the difference between the Anticipated Activation Date and the List Date?</a:t>
            </a:r>
            <a:endParaRPr lang="en-US" sz="1800" kern="100" dirty="0">
              <a:effectLst/>
              <a:latin typeface="+mn-l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999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pPr marL="0" marR="0" fontAlgn="base">
              <a:spcBef>
                <a:spcPts val="0"/>
              </a:spcBef>
              <a:spcAft>
                <a:spcPts val="0"/>
              </a:spcAft>
            </a:pPr>
            <a:r>
              <a:rPr lang="en-US" dirty="0">
                <a:effectLst/>
                <a:latin typeface="Calibri" panose="020F0502020204030204" pitchFamily="34" charset="0"/>
                <a:ea typeface="Times New Roman" panose="02020603050405020304" pitchFamily="18" charset="0"/>
              </a:rPr>
              <a:t>How do you search for Detached Single and Attached Single listings at the same time?</a:t>
            </a:r>
            <a:endParaRPr lang="en-US" dirty="0">
              <a:effectLst/>
              <a:latin typeface="Times New Roman" panose="02020603050405020304" pitchFamily="18" charset="0"/>
              <a:ea typeface="Times New Roman" panose="02020603050405020304" pitchFamily="18" charset="0"/>
            </a:endParaRPr>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pic>
        <p:nvPicPr>
          <p:cNvPr id="6" name="Picture 5" descr="A close-up of a keyboard&#10;&#10;Description automatically generated">
            <a:extLst>
              <a:ext uri="{FF2B5EF4-FFF2-40B4-BE49-F238E27FC236}">
                <a16:creationId xmlns:a16="http://schemas.microsoft.com/office/drawing/2014/main" id="{9A771BFF-6DCB-4AFF-E98B-9F35883AA4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9327" y="2232569"/>
            <a:ext cx="3359992" cy="2913743"/>
          </a:xfrm>
          <a:prstGeom prst="rect">
            <a:avLst/>
          </a:prstGeom>
        </p:spPr>
      </p:pic>
    </p:spTree>
    <p:extLst>
      <p:ext uri="{BB962C8B-B14F-4D97-AF65-F5344CB8AC3E}">
        <p14:creationId xmlns:p14="http://schemas.microsoft.com/office/powerpoint/2010/main" val="19849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041810" y="1669418"/>
            <a:ext cx="6634632"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fontAlgn="base">
              <a:spcBef>
                <a:spcPts val="0"/>
              </a:spcBef>
              <a:spcAft>
                <a:spcPts val="0"/>
              </a:spcAft>
            </a:pPr>
            <a:r>
              <a:rPr lang="en-US" sz="2000" dirty="0">
                <a:effectLst/>
                <a:latin typeface="Calibri" panose="020F0502020204030204" pitchFamily="34" charset="0"/>
                <a:ea typeface="Times New Roman" panose="02020603050405020304" pitchFamily="18" charset="0"/>
              </a:rPr>
              <a:t>How do you search for Detached Single and Attached Single listings at the same time?</a:t>
            </a:r>
            <a:endParaRPr lang="en-US" sz="2000" dirty="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C9C95F-3530-9B01-BA3D-A417BC9809AE}"/>
              </a:ext>
            </a:extLst>
          </p:cNvPr>
          <p:cNvSpPr txBox="1"/>
          <p:nvPr/>
        </p:nvSpPr>
        <p:spPr>
          <a:xfrm>
            <a:off x="2265361" y="3305319"/>
            <a:ext cx="4007424" cy="2862322"/>
          </a:xfrm>
          <a:prstGeom prst="rect">
            <a:avLst/>
          </a:prstGeom>
          <a:noFill/>
        </p:spPr>
        <p:txBody>
          <a:bodyPr wrap="square" rtlCol="0">
            <a:spAutoFit/>
          </a:bodyPr>
          <a:lstStyle/>
          <a:p>
            <a:pPr algn="l" rtl="0" fontAlgn="base"/>
            <a:r>
              <a:rPr lang="en-US" sz="1800" b="0" i="0" dirty="0">
                <a:solidFill>
                  <a:srgbClr val="000000"/>
                </a:solidFill>
                <a:effectLst/>
              </a:rPr>
              <a:t>When beginning your search, select the property type “Cross-Property (Res)” to search multiple residential property types at once.</a:t>
            </a:r>
          </a:p>
          <a:p>
            <a:pPr algn="l" rtl="0" fontAlgn="base"/>
            <a:endParaRPr lang="en-US" dirty="0">
              <a:solidFill>
                <a:srgbClr val="000000"/>
              </a:solidFill>
            </a:endParaRPr>
          </a:p>
          <a:p>
            <a:pPr algn="l" rtl="0" fontAlgn="base"/>
            <a:r>
              <a:rPr lang="en-US" sz="1800" b="0" i="0" dirty="0">
                <a:solidFill>
                  <a:srgbClr val="000000"/>
                </a:solidFill>
                <a:effectLst/>
              </a:rPr>
              <a:t>You can narrow it down to the specific residential property types you’d like to include by using the second property type field located further down on the search page.</a:t>
            </a:r>
          </a:p>
        </p:txBody>
      </p:sp>
      <p:pic>
        <p:nvPicPr>
          <p:cNvPr id="14" name="Picture 13" descr="A screenshot of a computer&#10;&#10;Description automatically generated">
            <a:extLst>
              <a:ext uri="{FF2B5EF4-FFF2-40B4-BE49-F238E27FC236}">
                <a16:creationId xmlns:a16="http://schemas.microsoft.com/office/drawing/2014/main" id="{563CD75F-8971-DC21-D163-5B7C315435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3269" y="3305319"/>
            <a:ext cx="4610104" cy="2723307"/>
          </a:xfrm>
          <a:prstGeom prst="rect">
            <a:avLst/>
          </a:prstGeom>
        </p:spPr>
      </p:pic>
    </p:spTree>
    <p:extLst>
      <p:ext uri="{BB962C8B-B14F-4D97-AF65-F5344CB8AC3E}">
        <p14:creationId xmlns:p14="http://schemas.microsoft.com/office/powerpoint/2010/main" val="120659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362906" cy="2112966"/>
          </a:xfrm>
        </p:spPr>
        <p:txBody>
          <a:bodyPr>
            <a:noAutofit/>
          </a:bodyPr>
          <a:lstStyle/>
          <a:p>
            <a:r>
              <a:rPr lang="en-US" sz="2400" dirty="0"/>
              <a:t>What do I do if my listing photos aren’t uploading in connectMLS?</a:t>
            </a:r>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pic>
        <p:nvPicPr>
          <p:cNvPr id="8" name="Picture 7" descr="A person taking a picture of a living room&#10;&#10;Description automatically generated">
            <a:extLst>
              <a:ext uri="{FF2B5EF4-FFF2-40B4-BE49-F238E27FC236}">
                <a16:creationId xmlns:a16="http://schemas.microsoft.com/office/drawing/2014/main" id="{76E8F7FC-FD0F-E08E-365F-4F7D835B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975107"/>
            <a:ext cx="5415043" cy="3286630"/>
          </a:xfrm>
          <a:prstGeom prst="rect">
            <a:avLst/>
          </a:prstGeom>
        </p:spPr>
      </p:pic>
    </p:spTree>
    <p:extLst>
      <p:ext uri="{BB962C8B-B14F-4D97-AF65-F5344CB8AC3E}">
        <p14:creationId xmlns:p14="http://schemas.microsoft.com/office/powerpoint/2010/main" val="407966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2697914" y="1639112"/>
            <a:ext cx="7141029"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What do I do if my listing photos aren’t uploading in connectMLS?</a:t>
            </a: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C9C95F-3530-9B01-BA3D-A417BC9809AE}"/>
              </a:ext>
            </a:extLst>
          </p:cNvPr>
          <p:cNvSpPr txBox="1"/>
          <p:nvPr/>
        </p:nvSpPr>
        <p:spPr>
          <a:xfrm>
            <a:off x="2637136" y="3350441"/>
            <a:ext cx="7904266" cy="923330"/>
          </a:xfrm>
          <a:prstGeom prst="rect">
            <a:avLst/>
          </a:prstGeom>
          <a:noFill/>
        </p:spPr>
        <p:txBody>
          <a:bodyPr wrap="square" rtlCol="0">
            <a:spAutoFit/>
          </a:bodyPr>
          <a:lstStyle/>
          <a:p>
            <a:pPr fontAlgn="base"/>
            <a:r>
              <a:rPr lang="en-US" sz="1800" b="0" i="0" dirty="0">
                <a:solidFill>
                  <a:srgbClr val="000000"/>
                </a:solidFill>
                <a:effectLst/>
                <a:latin typeface="Calibri" panose="020F0502020204030204" pitchFamily="34" charset="0"/>
              </a:rPr>
              <a:t>You can upload up to 50 photos at a time, but we recommend uploading in smaller quantities to prevent slowness and freezing. If that doesn’t solve the issue, we recommend these steps:</a:t>
            </a:r>
          </a:p>
        </p:txBody>
      </p:sp>
      <p:sp>
        <p:nvSpPr>
          <p:cNvPr id="14" name="TextBox 13">
            <a:extLst>
              <a:ext uri="{FF2B5EF4-FFF2-40B4-BE49-F238E27FC236}">
                <a16:creationId xmlns:a16="http://schemas.microsoft.com/office/drawing/2014/main" id="{396304E8-3018-F65B-433C-6A792E455640}"/>
              </a:ext>
            </a:extLst>
          </p:cNvPr>
          <p:cNvSpPr txBox="1"/>
          <p:nvPr/>
        </p:nvSpPr>
        <p:spPr>
          <a:xfrm>
            <a:off x="1635307" y="4349227"/>
            <a:ext cx="9907925" cy="4247317"/>
          </a:xfrm>
          <a:prstGeom prst="rect">
            <a:avLst/>
          </a:prstGeom>
          <a:noFill/>
        </p:spPr>
        <p:txBody>
          <a:bodyPr wrap="square" numCol="2">
            <a:spAutoFit/>
          </a:bodyPr>
          <a:lstStyle/>
          <a:p>
            <a:pPr marL="285750" indent="-285750" algn="l" rtl="0" fontAlgn="base">
              <a:buFont typeface="Wingdings" pitchFamily="2" charset="2"/>
              <a:buChar char="§"/>
            </a:pPr>
            <a:r>
              <a:rPr lang="en-US" sz="1800" b="0" i="0" dirty="0">
                <a:solidFill>
                  <a:srgbClr val="000000"/>
                </a:solidFill>
                <a:effectLst/>
                <a:latin typeface="Calibri" panose="020F0502020204030204" pitchFamily="34" charset="0"/>
              </a:rPr>
              <a:t>Check the photos’ dimensions and file sizes. Large photos will take longer to upload and could result in upload failure.  </a:t>
            </a:r>
          </a:p>
          <a:p>
            <a:pPr marL="285750" indent="-285750" algn="l" rtl="0" fontAlgn="base">
              <a:buFont typeface="Wingdings" pitchFamily="2" charset="2"/>
              <a:buChar char="§"/>
            </a:pPr>
            <a:r>
              <a:rPr lang="en-US" sz="1800" b="0" i="0" dirty="0">
                <a:solidFill>
                  <a:srgbClr val="000000"/>
                </a:solidFill>
                <a:effectLst/>
                <a:latin typeface="Calibri" panose="020F0502020204030204" pitchFamily="34" charset="0"/>
              </a:rPr>
              <a:t>Our recommended photo size is 1920 x 1080 pixels. You may upload photos up to 3840 x 2160; they will be resized to the recommended dimensions. </a:t>
            </a:r>
          </a:p>
          <a:p>
            <a:pPr marL="285750" indent="-285750" algn="l" rtl="0" fontAlgn="base">
              <a:buFont typeface="Wingdings" pitchFamily="2" charset="2"/>
              <a:buChar char="§"/>
            </a:pPr>
            <a:endParaRPr lang="en-US" sz="1800" b="0" i="0" dirty="0">
              <a:solidFill>
                <a:srgbClr val="000000"/>
              </a:solidFill>
              <a:effectLst/>
              <a:latin typeface="Calibri" panose="020F0502020204030204" pitchFamily="34" charset="0"/>
            </a:endParaRPr>
          </a:p>
          <a:p>
            <a:pPr marL="285750" indent="-285750" algn="l" rtl="0" fontAlgn="base">
              <a:buFont typeface="Wingdings" pitchFamily="2" charset="2"/>
              <a:buChar char="§"/>
            </a:pPr>
            <a:endParaRPr lang="en-US" dirty="0">
              <a:solidFill>
                <a:srgbClr val="000000"/>
              </a:solidFill>
              <a:latin typeface="Calibri" panose="020F0502020204030204" pitchFamily="34" charset="0"/>
            </a:endParaRPr>
          </a:p>
          <a:p>
            <a:pPr marL="285750" indent="-285750" algn="l" rtl="0" fontAlgn="base">
              <a:buFont typeface="Wingdings" pitchFamily="2" charset="2"/>
              <a:buChar char="§"/>
            </a:pPr>
            <a:endParaRPr lang="en-US" sz="1800" b="0" i="0" dirty="0">
              <a:solidFill>
                <a:srgbClr val="000000"/>
              </a:solidFill>
              <a:effectLst/>
              <a:latin typeface="Calibri" panose="020F0502020204030204" pitchFamily="34" charset="0"/>
            </a:endParaRPr>
          </a:p>
          <a:p>
            <a:pPr marL="285750" indent="-285750" algn="l" rtl="0" fontAlgn="base">
              <a:buFont typeface="Wingdings" pitchFamily="2" charset="2"/>
              <a:buChar char="§"/>
            </a:pPr>
            <a:endParaRPr lang="en-US" dirty="0">
              <a:solidFill>
                <a:srgbClr val="000000"/>
              </a:solidFill>
              <a:latin typeface="Calibri" panose="020F0502020204030204" pitchFamily="34" charset="0"/>
            </a:endParaRPr>
          </a:p>
          <a:p>
            <a:pPr marL="285750" indent="-285750" algn="l" rtl="0" fontAlgn="base">
              <a:buFont typeface="Wingdings" pitchFamily="2" charset="2"/>
              <a:buChar char="§"/>
            </a:pPr>
            <a:endParaRPr lang="en-US" sz="1800" b="0" i="0" dirty="0">
              <a:solidFill>
                <a:srgbClr val="000000"/>
              </a:solidFill>
              <a:effectLst/>
              <a:latin typeface="Calibri" panose="020F0502020204030204" pitchFamily="34" charset="0"/>
            </a:endParaRPr>
          </a:p>
          <a:p>
            <a:pPr marL="285750" indent="-285750" algn="l" rtl="0" fontAlgn="base">
              <a:buFont typeface="Wingdings" pitchFamily="2" charset="2"/>
              <a:buChar char="§"/>
            </a:pPr>
            <a:endParaRPr lang="en-US" dirty="0">
              <a:solidFill>
                <a:srgbClr val="000000"/>
              </a:solidFill>
              <a:latin typeface="Calibri" panose="020F0502020204030204" pitchFamily="34" charset="0"/>
            </a:endParaRPr>
          </a:p>
          <a:p>
            <a:pPr marL="285750" indent="-285750" algn="l" rtl="0" fontAlgn="base">
              <a:buFont typeface="Wingdings" pitchFamily="2" charset="2"/>
              <a:buChar char="§"/>
            </a:pPr>
            <a:endParaRPr lang="en-US" sz="1800" b="0" i="0" dirty="0">
              <a:solidFill>
                <a:srgbClr val="000000"/>
              </a:solidFill>
              <a:effectLst/>
              <a:latin typeface="Calibri" panose="020F0502020204030204" pitchFamily="34" charset="0"/>
            </a:endParaRPr>
          </a:p>
          <a:p>
            <a:pPr marL="285750" indent="-285750" algn="l" rtl="0" fontAlgn="base">
              <a:buFont typeface="Wingdings" pitchFamily="2" charset="2"/>
              <a:buChar char="§"/>
            </a:pPr>
            <a:endParaRPr lang="en-US" dirty="0">
              <a:solidFill>
                <a:srgbClr val="000000"/>
              </a:solidFill>
              <a:latin typeface="Calibri" panose="020F0502020204030204" pitchFamily="34" charset="0"/>
            </a:endParaRPr>
          </a:p>
          <a:p>
            <a:pPr marL="285750" indent="-285750" algn="l" rtl="0" fontAlgn="base">
              <a:buFont typeface="Wingdings" pitchFamily="2" charset="2"/>
              <a:buChar char="§"/>
            </a:pPr>
            <a:r>
              <a:rPr lang="en-US" sz="1800" b="0" i="0" dirty="0">
                <a:solidFill>
                  <a:srgbClr val="000000"/>
                </a:solidFill>
                <a:effectLst/>
                <a:latin typeface="Calibri" panose="020F0502020204030204" pitchFamily="34" charset="0"/>
              </a:rPr>
              <a:t>Make sure the photos are a supported file type. For best quality, use JPEG formats. Other formats such as PNG, GIF, BMP and TIFF are acceptable, but will automatically be converted and resized. (PDF and HEIC files are </a:t>
            </a:r>
            <a:r>
              <a:rPr lang="en-US" sz="1800" b="0" i="0" u="sng" dirty="0">
                <a:solidFill>
                  <a:srgbClr val="000000"/>
                </a:solidFill>
                <a:effectLst/>
                <a:latin typeface="Calibri" panose="020F0502020204030204" pitchFamily="34" charset="0"/>
              </a:rPr>
              <a:t>not</a:t>
            </a:r>
            <a:r>
              <a:rPr lang="en-US" sz="1800" b="0" i="0" dirty="0">
                <a:solidFill>
                  <a:srgbClr val="000000"/>
                </a:solidFill>
                <a:effectLst/>
                <a:latin typeface="Calibri" panose="020F0502020204030204" pitchFamily="34" charset="0"/>
              </a:rPr>
              <a:t> accepted) </a:t>
            </a:r>
          </a:p>
          <a:p>
            <a:pPr marL="285750" indent="-285750" algn="l" rtl="0" fontAlgn="base">
              <a:buFont typeface="Wingdings" pitchFamily="2" charset="2"/>
              <a:buChar char="§"/>
            </a:pPr>
            <a:r>
              <a:rPr lang="en-US" sz="1800" b="0" i="0" dirty="0">
                <a:solidFill>
                  <a:srgbClr val="000000"/>
                </a:solidFill>
                <a:effectLst/>
                <a:latin typeface="Calibri" panose="020F0502020204030204" pitchFamily="34" charset="0"/>
              </a:rPr>
              <a:t>Clear your browser’s cache.</a:t>
            </a:r>
          </a:p>
        </p:txBody>
      </p:sp>
    </p:spTree>
    <p:extLst>
      <p:ext uri="{BB962C8B-B14F-4D97-AF65-F5344CB8AC3E}">
        <p14:creationId xmlns:p14="http://schemas.microsoft.com/office/powerpoint/2010/main" val="410047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362906" cy="2112966"/>
          </a:xfrm>
        </p:spPr>
        <p:txBody>
          <a:bodyPr>
            <a:noAutofit/>
          </a:bodyPr>
          <a:lstStyle/>
          <a:p>
            <a:r>
              <a:rPr lang="en-US" sz="2400" dirty="0"/>
              <a:t>Do residential rentals have to have a primary photo of the building?</a:t>
            </a:r>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pic>
        <p:nvPicPr>
          <p:cNvPr id="7" name="Picture 6" descr="A close-up of several photos of a house&#10;&#10;Description automatically generated">
            <a:extLst>
              <a:ext uri="{FF2B5EF4-FFF2-40B4-BE49-F238E27FC236}">
                <a16:creationId xmlns:a16="http://schemas.microsoft.com/office/drawing/2014/main" id="{48A9C8CC-B6A4-F590-8A0A-727F524ABA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4612" y="1995931"/>
            <a:ext cx="3307635" cy="3387018"/>
          </a:xfrm>
          <a:prstGeom prst="rect">
            <a:avLst/>
          </a:prstGeom>
        </p:spPr>
      </p:pic>
    </p:spTree>
    <p:extLst>
      <p:ext uri="{BB962C8B-B14F-4D97-AF65-F5344CB8AC3E}">
        <p14:creationId xmlns:p14="http://schemas.microsoft.com/office/powerpoint/2010/main" val="410028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039291" y="1650862"/>
            <a:ext cx="6877154"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Do residential rentals have to have a primary photo of the building?</a:t>
            </a: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C9C95F-3530-9B01-BA3D-A417BC9809AE}"/>
              </a:ext>
            </a:extLst>
          </p:cNvPr>
          <p:cNvSpPr txBox="1"/>
          <p:nvPr/>
        </p:nvSpPr>
        <p:spPr>
          <a:xfrm>
            <a:off x="3039291" y="3415573"/>
            <a:ext cx="6056026" cy="2308324"/>
          </a:xfrm>
          <a:prstGeom prst="rect">
            <a:avLst/>
          </a:prstGeom>
          <a:noFill/>
        </p:spPr>
        <p:txBody>
          <a:bodyPr wrap="square" rtlCol="0">
            <a:spAutoFit/>
          </a:bodyPr>
          <a:lstStyle/>
          <a:p>
            <a:pPr algn="l" rtl="0" fontAlgn="base"/>
            <a:r>
              <a:rPr lang="en-US" sz="1800" b="0" i="0" dirty="0">
                <a:effectLst/>
              </a:rPr>
              <a:t>Yes. Residential rental listings must have a primary photo of the building. </a:t>
            </a:r>
            <a:endParaRPr lang="en-US" dirty="0"/>
          </a:p>
          <a:p>
            <a:pPr algn="l" rtl="0" fontAlgn="base"/>
            <a:endParaRPr lang="en-US" sz="1800" b="0" i="0" dirty="0">
              <a:effectLst/>
            </a:endParaRPr>
          </a:p>
          <a:p>
            <a:pPr algn="l" rtl="0" fontAlgn="base"/>
            <a:r>
              <a:rPr lang="en-US" sz="1800" b="0" i="0" dirty="0">
                <a:effectLst/>
              </a:rPr>
              <a:t>Section 6.1.1 of MRED’s Rules and Regulations states: All listings except vacant land, new construction, confidential commercial listings, private listings and deeded parking/boat slips must have a primary photo in the system within 7 days of their entry into the system.</a:t>
            </a:r>
            <a:endParaRPr lang="en-US" b="0" i="0" dirty="0">
              <a:effectLst/>
            </a:endParaRPr>
          </a:p>
        </p:txBody>
      </p:sp>
    </p:spTree>
    <p:extLst>
      <p:ext uri="{BB962C8B-B14F-4D97-AF65-F5344CB8AC3E}">
        <p14:creationId xmlns:p14="http://schemas.microsoft.com/office/powerpoint/2010/main" val="256509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362906" cy="2112966"/>
          </a:xfrm>
        </p:spPr>
        <p:txBody>
          <a:bodyPr>
            <a:noAutofit/>
          </a:bodyPr>
          <a:lstStyle/>
          <a:p>
            <a:r>
              <a:rPr lang="en-US" dirty="0"/>
              <a:t>Can I list a tear down property in land and detached?</a:t>
            </a:r>
            <a:endParaRPr lang="en-US" sz="2400" dirty="0"/>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pic>
        <p:nvPicPr>
          <p:cNvPr id="6" name="Picture 5" descr="A red and white fence in a grassy field&#10;&#10;Description automatically generated">
            <a:extLst>
              <a:ext uri="{FF2B5EF4-FFF2-40B4-BE49-F238E27FC236}">
                <a16:creationId xmlns:a16="http://schemas.microsoft.com/office/drawing/2014/main" id="{BB7B4EB4-5900-A025-3EF8-F1C08605DD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7498" y="2177705"/>
            <a:ext cx="4876800" cy="2882900"/>
          </a:xfrm>
          <a:prstGeom prst="rect">
            <a:avLst/>
          </a:prstGeom>
        </p:spPr>
      </p:pic>
    </p:spTree>
    <p:extLst>
      <p:ext uri="{BB962C8B-B14F-4D97-AF65-F5344CB8AC3E}">
        <p14:creationId xmlns:p14="http://schemas.microsoft.com/office/powerpoint/2010/main" val="1185833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3039291" y="1650862"/>
            <a:ext cx="6877154"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Can I list a tear down property in land and detached?</a:t>
            </a: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C9C95F-3530-9B01-BA3D-A417BC9809AE}"/>
              </a:ext>
            </a:extLst>
          </p:cNvPr>
          <p:cNvSpPr txBox="1"/>
          <p:nvPr/>
        </p:nvSpPr>
        <p:spPr>
          <a:xfrm>
            <a:off x="3039291" y="3415573"/>
            <a:ext cx="6056026" cy="1200329"/>
          </a:xfrm>
          <a:prstGeom prst="rect">
            <a:avLst/>
          </a:prstGeom>
          <a:noFill/>
        </p:spPr>
        <p:txBody>
          <a:bodyPr wrap="square" rtlCol="0">
            <a:spAutoFit/>
          </a:bodyPr>
          <a:lstStyle/>
          <a:p>
            <a:pPr algn="l" rtl="0" fontAlgn="base"/>
            <a:r>
              <a:rPr lang="en-US" dirty="0"/>
              <a:t>Yes. </a:t>
            </a:r>
            <a:r>
              <a:rPr lang="en-US" b="0" i="0" dirty="0">
                <a:effectLst/>
              </a:rPr>
              <a:t>Tear-down properties may be placed in both property </a:t>
            </a:r>
            <a:r>
              <a:rPr lang="en-US" b="0" i="0">
                <a:effectLst/>
              </a:rPr>
              <a:t>type Detached </a:t>
            </a:r>
            <a:r>
              <a:rPr lang="en-US" b="0" i="0" dirty="0">
                <a:effectLst/>
              </a:rPr>
              <a:t>Single Family and property </a:t>
            </a:r>
            <a:r>
              <a:rPr lang="en-US" b="0" i="0">
                <a:effectLst/>
              </a:rPr>
              <a:t>type Land</a:t>
            </a:r>
            <a:r>
              <a:rPr lang="en-US" b="0" i="0" dirty="0">
                <a:effectLst/>
              </a:rPr>
              <a:t>. The sale may only be reported on one of the properties, and the other must be marked as cancelled or expired.</a:t>
            </a:r>
          </a:p>
        </p:txBody>
      </p:sp>
    </p:spTree>
    <p:extLst>
      <p:ext uri="{BB962C8B-B14F-4D97-AF65-F5344CB8AC3E}">
        <p14:creationId xmlns:p14="http://schemas.microsoft.com/office/powerpoint/2010/main" val="170607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470F3-6DFE-5128-1AA0-D9F77271C1CF}"/>
              </a:ext>
            </a:extLst>
          </p:cNvPr>
          <p:cNvSpPr>
            <a:spLocks noGrp="1"/>
          </p:cNvSpPr>
          <p:nvPr>
            <p:ph type="body" sz="quarter" idx="10"/>
          </p:nvPr>
        </p:nvSpPr>
        <p:spPr/>
        <p:txBody>
          <a:bodyPr>
            <a:noAutofit/>
          </a:bodyPr>
          <a:lstStyle/>
          <a:p>
            <a:r>
              <a:rPr lang="en-US" dirty="0"/>
              <a:t>Product enhancements</a:t>
            </a:r>
          </a:p>
        </p:txBody>
      </p:sp>
    </p:spTree>
    <p:extLst>
      <p:ext uri="{BB962C8B-B14F-4D97-AF65-F5344CB8AC3E}">
        <p14:creationId xmlns:p14="http://schemas.microsoft.com/office/powerpoint/2010/main" val="116797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AB5AB-2612-AA3F-9A2B-FC3B497A2333}"/>
              </a:ext>
            </a:extLst>
          </p:cNvPr>
          <p:cNvSpPr>
            <a:spLocks noGrp="1"/>
          </p:cNvSpPr>
          <p:nvPr>
            <p:ph type="body" sz="quarter" idx="10"/>
          </p:nvPr>
        </p:nvSpPr>
        <p:spPr/>
        <p:txBody>
          <a:bodyPr>
            <a:noAutofit/>
          </a:bodyPr>
          <a:lstStyle/>
          <a:p>
            <a:r>
              <a:rPr lang="en-US" dirty="0"/>
              <a:t>Education and resources</a:t>
            </a:r>
          </a:p>
        </p:txBody>
      </p:sp>
    </p:spTree>
    <p:extLst>
      <p:ext uri="{BB962C8B-B14F-4D97-AF65-F5344CB8AC3E}">
        <p14:creationId xmlns:p14="http://schemas.microsoft.com/office/powerpoint/2010/main" val="149870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976C73-83BB-5281-F3D3-5F2FA313D687}"/>
              </a:ext>
            </a:extLst>
          </p:cNvPr>
          <p:cNvSpPr/>
          <p:nvPr/>
        </p:nvSpPr>
        <p:spPr>
          <a:xfrm>
            <a:off x="886367" y="1004025"/>
            <a:ext cx="10351736" cy="51788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8D3C69-7885-8A1C-D879-C94B9F4526A7}"/>
              </a:ext>
            </a:extLst>
          </p:cNvPr>
          <p:cNvSpPr txBox="1"/>
          <p:nvPr/>
        </p:nvSpPr>
        <p:spPr>
          <a:xfrm>
            <a:off x="1065204" y="4312295"/>
            <a:ext cx="10061792" cy="1754326"/>
          </a:xfrm>
          <a:prstGeom prst="rect">
            <a:avLst/>
          </a:prstGeom>
          <a:noFill/>
        </p:spPr>
        <p:txBody>
          <a:bodyPr wrap="square">
            <a:spAutoFit/>
          </a:bodyPr>
          <a:lstStyle/>
          <a:p>
            <a:pPr algn="l" fontAlgn="base"/>
            <a:r>
              <a:rPr lang="en-US" b="0" i="0" dirty="0">
                <a:solidFill>
                  <a:srgbClr val="323338"/>
                </a:solidFill>
                <a:effectLst/>
                <a:latin typeface="+mj-lt"/>
              </a:rPr>
              <a:t>Do you miss networking in person? Do you want to learn from MLS experts with real industry experience? MRED has in person training classes near you! </a:t>
            </a:r>
          </a:p>
          <a:p>
            <a:pPr algn="l" fontAlgn="base"/>
            <a:endParaRPr lang="en-US" dirty="0">
              <a:solidFill>
                <a:srgbClr val="323338"/>
              </a:solidFill>
              <a:latin typeface="+mj-lt"/>
            </a:endParaRPr>
          </a:p>
          <a:p>
            <a:pPr algn="l" fontAlgn="base"/>
            <a:r>
              <a:rPr lang="en-US" b="0" i="0" dirty="0">
                <a:solidFill>
                  <a:srgbClr val="323338"/>
                </a:solidFill>
                <a:effectLst/>
                <a:latin typeface="+mj-lt"/>
              </a:rPr>
              <a:t>Join us by registering FOR FREE for our upcoming training classes! </a:t>
            </a:r>
            <a:r>
              <a:rPr lang="en-US" b="1" i="0" u="sng" dirty="0">
                <a:solidFill>
                  <a:srgbClr val="47B3D1"/>
                </a:solidFill>
                <a:effectLst/>
                <a:latin typeface="+mj-lt"/>
                <a:hlinkClick r:id="rId2">
                  <a:extLst>
                    <a:ext uri="{A12FA001-AC4F-418D-AE19-62706E023703}">
                      <ahyp:hlinkClr xmlns:ahyp="http://schemas.microsoft.com/office/drawing/2018/hyperlinkcolor" val="tx"/>
                    </a:ext>
                  </a:extLst>
                </a:hlinkClick>
              </a:rPr>
              <a:t>https://training.mredllc.com/schedule</a:t>
            </a:r>
            <a:endParaRPr lang="en-US" b="1" i="0" u="sng" dirty="0">
              <a:solidFill>
                <a:srgbClr val="47B3D1"/>
              </a:solidFill>
              <a:effectLst/>
              <a:latin typeface="+mj-lt"/>
            </a:endParaRPr>
          </a:p>
          <a:p>
            <a:pPr algn="l" fontAlgn="base"/>
            <a:endParaRPr lang="en-US" b="0" i="0" dirty="0">
              <a:solidFill>
                <a:srgbClr val="323338"/>
              </a:solidFill>
              <a:effectLst/>
              <a:latin typeface="+mj-lt"/>
            </a:endParaRPr>
          </a:p>
          <a:p>
            <a:pPr algn="l" fontAlgn="base"/>
            <a:r>
              <a:rPr lang="en-US" b="0" i="0" dirty="0">
                <a:solidFill>
                  <a:srgbClr val="323338"/>
                </a:solidFill>
                <a:effectLst/>
                <a:latin typeface="+mj-lt"/>
              </a:rPr>
              <a:t>Just filter “hands on” and “one on one.”</a:t>
            </a:r>
          </a:p>
        </p:txBody>
      </p:sp>
      <p:sp>
        <p:nvSpPr>
          <p:cNvPr id="12" name="Text Placeholder 5">
            <a:extLst>
              <a:ext uri="{FF2B5EF4-FFF2-40B4-BE49-F238E27FC236}">
                <a16:creationId xmlns:a16="http://schemas.microsoft.com/office/drawing/2014/main" id="{154714A2-0143-E441-04B0-E0E740F06EFC}"/>
              </a:ext>
            </a:extLst>
          </p:cNvPr>
          <p:cNvSpPr>
            <a:spLocks noGrp="1"/>
          </p:cNvSpPr>
          <p:nvPr>
            <p:ph type="body" sz="quarter" idx="10"/>
          </p:nvPr>
        </p:nvSpPr>
        <p:spPr>
          <a:xfrm>
            <a:off x="503970" y="318295"/>
            <a:ext cx="11116530" cy="1037249"/>
          </a:xfrm>
        </p:spPr>
        <p:txBody>
          <a:bodyPr>
            <a:noAutofit/>
          </a:bodyPr>
          <a:lstStyle/>
          <a:p>
            <a:r>
              <a:rPr lang="en-US" sz="3000" dirty="0"/>
              <a:t>Do you miss in-person training? </a:t>
            </a:r>
          </a:p>
        </p:txBody>
      </p:sp>
      <p:pic>
        <p:nvPicPr>
          <p:cNvPr id="6" name="Picture 5">
            <a:extLst>
              <a:ext uri="{FF2B5EF4-FFF2-40B4-BE49-F238E27FC236}">
                <a16:creationId xmlns:a16="http://schemas.microsoft.com/office/drawing/2014/main" id="{E45089A9-24CE-716C-A388-53B2023B73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24052" y="1355544"/>
            <a:ext cx="4743895" cy="2694417"/>
          </a:xfrm>
          <a:prstGeom prst="rect">
            <a:avLst/>
          </a:prstGeom>
        </p:spPr>
      </p:pic>
    </p:spTree>
    <p:extLst>
      <p:ext uri="{BB962C8B-B14F-4D97-AF65-F5344CB8AC3E}">
        <p14:creationId xmlns:p14="http://schemas.microsoft.com/office/powerpoint/2010/main" val="3006702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976C73-83BB-5281-F3D3-5F2FA313D687}"/>
              </a:ext>
            </a:extLst>
          </p:cNvPr>
          <p:cNvSpPr/>
          <p:nvPr/>
        </p:nvSpPr>
        <p:spPr>
          <a:xfrm>
            <a:off x="1004789" y="2190983"/>
            <a:ext cx="5023946" cy="361072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C12450F-931A-7A9D-551F-D0A348FE150E}"/>
              </a:ext>
            </a:extLst>
          </p:cNvPr>
          <p:cNvGrpSpPr/>
          <p:nvPr/>
        </p:nvGrpSpPr>
        <p:grpSpPr>
          <a:xfrm>
            <a:off x="735987" y="2450101"/>
            <a:ext cx="571530" cy="248333"/>
            <a:chOff x="3828351" y="5776997"/>
            <a:chExt cx="666412" cy="289560"/>
          </a:xfrm>
        </p:grpSpPr>
        <p:sp>
          <p:nvSpPr>
            <p:cNvPr id="2" name="Isosceles Triangle 1">
              <a:extLst>
                <a:ext uri="{FF2B5EF4-FFF2-40B4-BE49-F238E27FC236}">
                  <a16:creationId xmlns:a16="http://schemas.microsoft.com/office/drawing/2014/main" id="{7A2FBECD-D55C-9C4D-D2CF-44D2CD92FDF2}"/>
                </a:ext>
              </a:extLst>
            </p:cNvPr>
            <p:cNvSpPr/>
            <p:nvPr/>
          </p:nvSpPr>
          <p:spPr>
            <a:xfrm rot="5400000">
              <a:off x="4251960" y="5823754"/>
              <a:ext cx="289560" cy="196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8988DD5F-2931-14EC-985C-B708B5457B5B}"/>
                </a:ext>
              </a:extLst>
            </p:cNvPr>
            <p:cNvSpPr/>
            <p:nvPr/>
          </p:nvSpPr>
          <p:spPr>
            <a:xfrm rot="5400000">
              <a:off x="4016777" y="5823754"/>
              <a:ext cx="289560" cy="196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1AB1346-92AC-2703-57E2-22DFC21AF4B4}"/>
                </a:ext>
              </a:extLst>
            </p:cNvPr>
            <p:cNvSpPr/>
            <p:nvPr/>
          </p:nvSpPr>
          <p:spPr>
            <a:xfrm rot="5400000">
              <a:off x="3781594" y="5823754"/>
              <a:ext cx="289560" cy="1960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5">
            <a:extLst>
              <a:ext uri="{FF2B5EF4-FFF2-40B4-BE49-F238E27FC236}">
                <a16:creationId xmlns:a16="http://schemas.microsoft.com/office/drawing/2014/main" id="{154714A2-0143-E441-04B0-E0E740F06EFC}"/>
              </a:ext>
            </a:extLst>
          </p:cNvPr>
          <p:cNvSpPr>
            <a:spLocks noGrp="1"/>
          </p:cNvSpPr>
          <p:nvPr>
            <p:ph type="body" sz="quarter" idx="10"/>
          </p:nvPr>
        </p:nvSpPr>
        <p:spPr>
          <a:xfrm>
            <a:off x="503970" y="318295"/>
            <a:ext cx="10840895" cy="1037249"/>
          </a:xfrm>
        </p:spPr>
        <p:txBody>
          <a:bodyPr>
            <a:noAutofit/>
          </a:bodyPr>
          <a:lstStyle/>
          <a:p>
            <a:r>
              <a:rPr lang="en-US" sz="3600" dirty="0"/>
              <a:t>Need help with something else?</a:t>
            </a:r>
          </a:p>
          <a:p>
            <a:r>
              <a:rPr lang="en-US" sz="2800" dirty="0"/>
              <a:t>We have answers and options</a:t>
            </a:r>
            <a:endParaRPr lang="en-US" sz="4000" dirty="0"/>
          </a:p>
        </p:txBody>
      </p:sp>
      <p:sp>
        <p:nvSpPr>
          <p:cNvPr id="9" name="Text Placeholder 8">
            <a:extLst>
              <a:ext uri="{FF2B5EF4-FFF2-40B4-BE49-F238E27FC236}">
                <a16:creationId xmlns:a16="http://schemas.microsoft.com/office/drawing/2014/main" id="{57F9FC40-9D76-56BE-EF23-DB59C31BD4EC}"/>
              </a:ext>
            </a:extLst>
          </p:cNvPr>
          <p:cNvSpPr>
            <a:spLocks noGrp="1"/>
          </p:cNvSpPr>
          <p:nvPr>
            <p:ph type="body" sz="quarter" idx="11"/>
          </p:nvPr>
        </p:nvSpPr>
        <p:spPr>
          <a:xfrm>
            <a:off x="1398141" y="2366230"/>
            <a:ext cx="4399367" cy="2684419"/>
          </a:xfrm>
        </p:spPr>
        <p:txBody>
          <a:bodyPr>
            <a:noAutofit/>
          </a:bodyPr>
          <a:lstStyle/>
          <a:p>
            <a:pPr>
              <a:lnSpc>
                <a:spcPct val="100000"/>
              </a:lnSpc>
            </a:pPr>
            <a:r>
              <a:rPr lang="en-US" sz="2100" b="1" dirty="0"/>
              <a:t>Get answers to common questions 24/7 in the </a:t>
            </a:r>
            <a:r>
              <a:rPr lang="en-US" sz="2100" b="1" dirty="0">
                <a:hlinkClick r:id="rId2"/>
              </a:rPr>
              <a:t>Knowledge Base</a:t>
            </a:r>
            <a:r>
              <a:rPr lang="en-US" sz="2100" b="1" dirty="0"/>
              <a:t>. </a:t>
            </a:r>
          </a:p>
          <a:p>
            <a:pPr>
              <a:lnSpc>
                <a:spcPct val="100000"/>
              </a:lnSpc>
            </a:pPr>
            <a:endParaRPr lang="en-US" sz="100" b="1" dirty="0"/>
          </a:p>
          <a:p>
            <a:pPr>
              <a:lnSpc>
                <a:spcPct val="100000"/>
              </a:lnSpc>
            </a:pPr>
            <a:r>
              <a:rPr lang="en-US" sz="2100" b="1" dirty="0"/>
              <a:t>Or Contact the Help Desk:</a:t>
            </a:r>
          </a:p>
          <a:p>
            <a:pPr lvl="1">
              <a:lnSpc>
                <a:spcPct val="100000"/>
              </a:lnSpc>
              <a:buFont typeface="Wingdings" pitchFamily="2" charset="2"/>
              <a:buChar char="§"/>
            </a:pPr>
            <a:r>
              <a:rPr lang="en-US" sz="1700" dirty="0"/>
              <a:t>630-955-2755</a:t>
            </a:r>
          </a:p>
          <a:p>
            <a:pPr lvl="1">
              <a:lnSpc>
                <a:spcPct val="100000"/>
              </a:lnSpc>
              <a:buFont typeface="Wingdings" pitchFamily="2" charset="2"/>
              <a:buChar char="§"/>
            </a:pPr>
            <a:r>
              <a:rPr lang="en-US" sz="1700" dirty="0"/>
              <a:t>help.desk@MREDLLC.com</a:t>
            </a:r>
          </a:p>
          <a:p>
            <a:pPr lvl="1">
              <a:lnSpc>
                <a:spcPct val="100000"/>
              </a:lnSpc>
              <a:buFont typeface="Wingdings" pitchFamily="2" charset="2"/>
              <a:buChar char="§"/>
            </a:pPr>
            <a:r>
              <a:rPr lang="en-US" sz="1700" dirty="0"/>
              <a:t>Help Desk hours:</a:t>
            </a:r>
          </a:p>
          <a:p>
            <a:pPr marL="914400" lvl="2" indent="0">
              <a:lnSpc>
                <a:spcPct val="100000"/>
              </a:lnSpc>
              <a:buNone/>
            </a:pPr>
            <a:r>
              <a:rPr lang="en-US" sz="1500" dirty="0"/>
              <a:t>M-F: 8 a.m.- 6 p.m.</a:t>
            </a:r>
          </a:p>
          <a:p>
            <a:pPr marL="914400" lvl="2" indent="0">
              <a:lnSpc>
                <a:spcPct val="100000"/>
              </a:lnSpc>
              <a:buNone/>
            </a:pPr>
            <a:r>
              <a:rPr lang="en-US" sz="1500" dirty="0"/>
              <a:t>Sat: 9 a.m.-3 p.m.</a:t>
            </a:r>
          </a:p>
          <a:p>
            <a:pPr marL="914400" lvl="2" indent="0">
              <a:lnSpc>
                <a:spcPct val="100000"/>
              </a:lnSpc>
              <a:buNone/>
            </a:pPr>
            <a:r>
              <a:rPr lang="en-US" sz="1500" dirty="0"/>
              <a:t>Sun emergency: 10 a.m. – 2 p.m.</a:t>
            </a:r>
          </a:p>
        </p:txBody>
      </p:sp>
      <p:sp>
        <p:nvSpPr>
          <p:cNvPr id="16" name="TextBox 15">
            <a:extLst>
              <a:ext uri="{FF2B5EF4-FFF2-40B4-BE49-F238E27FC236}">
                <a16:creationId xmlns:a16="http://schemas.microsoft.com/office/drawing/2014/main" id="{A68D3C69-7885-8A1C-D879-C94B9F4526A7}"/>
              </a:ext>
            </a:extLst>
          </p:cNvPr>
          <p:cNvSpPr txBox="1"/>
          <p:nvPr/>
        </p:nvSpPr>
        <p:spPr>
          <a:xfrm>
            <a:off x="7186157" y="2366230"/>
            <a:ext cx="4114565" cy="877163"/>
          </a:xfrm>
          <a:prstGeom prst="rect">
            <a:avLst/>
          </a:prstGeom>
          <a:noFill/>
        </p:spPr>
        <p:txBody>
          <a:bodyPr wrap="square">
            <a:spAutoFit/>
          </a:bodyPr>
          <a:lstStyle/>
          <a:p>
            <a:r>
              <a:rPr lang="en-US" sz="1700" b="1" dirty="0">
                <a:latin typeface="Calibri" panose="020F0502020204030204" pitchFamily="34" charset="0"/>
                <a:cs typeface="Calibri" panose="020F0502020204030204" pitchFamily="34" charset="0"/>
              </a:rPr>
              <a:t>Contact Rules and Regulations </a:t>
            </a:r>
          </a:p>
          <a:p>
            <a:pPr marL="742950" lvl="1" indent="-285750">
              <a:buFont typeface="Wingdings" pitchFamily="2" charset="2"/>
              <a:buChar char="§"/>
            </a:pPr>
            <a:r>
              <a:rPr lang="en-US" sz="1700" dirty="0">
                <a:latin typeface="Calibri" panose="020F0502020204030204" pitchFamily="34" charset="0"/>
                <a:cs typeface="Calibri" panose="020F0502020204030204" pitchFamily="34" charset="0"/>
              </a:rPr>
              <a:t>630-799-1471  </a:t>
            </a:r>
          </a:p>
          <a:p>
            <a:pPr marL="742950" lvl="1" indent="-285750">
              <a:buFont typeface="Wingdings" pitchFamily="2" charset="2"/>
              <a:buChar char="§"/>
            </a:pPr>
            <a:r>
              <a:rPr lang="en-US" sz="1700" dirty="0">
                <a:latin typeface="Calibri" panose="020F0502020204030204" pitchFamily="34" charset="0"/>
                <a:cs typeface="Calibri" panose="020F0502020204030204" pitchFamily="34" charset="0"/>
              </a:rPr>
              <a:t>rules.regs@MREDLLC.com</a:t>
            </a:r>
          </a:p>
        </p:txBody>
      </p:sp>
      <p:sp>
        <p:nvSpPr>
          <p:cNvPr id="6" name="TextBox 5">
            <a:extLst>
              <a:ext uri="{FF2B5EF4-FFF2-40B4-BE49-F238E27FC236}">
                <a16:creationId xmlns:a16="http://schemas.microsoft.com/office/drawing/2014/main" id="{47FC5B0C-6FCC-4205-3C3D-AAC65AF84769}"/>
              </a:ext>
            </a:extLst>
          </p:cNvPr>
          <p:cNvSpPr txBox="1"/>
          <p:nvPr/>
        </p:nvSpPr>
        <p:spPr>
          <a:xfrm>
            <a:off x="7186157" y="3364362"/>
            <a:ext cx="3956911" cy="1138773"/>
          </a:xfrm>
          <a:prstGeom prst="rect">
            <a:avLst/>
          </a:prstGeom>
          <a:noFill/>
        </p:spPr>
        <p:txBody>
          <a:bodyPr wrap="square">
            <a:spAutoFit/>
          </a:bodyPr>
          <a:lstStyle/>
          <a:p>
            <a:r>
              <a:rPr lang="en-US" sz="1700" dirty="0">
                <a:latin typeface="Calibri" panose="020F0502020204030204" pitchFamily="34" charset="0"/>
                <a:cs typeface="Calibri" panose="020F0502020204030204" pitchFamily="34" charset="0"/>
                <a:hlinkClick r:id="rId3"/>
              </a:rPr>
              <a:t>Request a meeting</a:t>
            </a:r>
            <a:r>
              <a:rPr lang="en-US" sz="1700" dirty="0">
                <a:latin typeface="Calibri" panose="020F0502020204030204" pitchFamily="34" charset="0"/>
                <a:cs typeface="Calibri" panose="020F0502020204030204" pitchFamily="34" charset="0"/>
              </a:rPr>
              <a:t> with our Broker Outreach team to have all your questions answered and get connected to the resources you need.</a:t>
            </a:r>
          </a:p>
        </p:txBody>
      </p:sp>
      <p:sp>
        <p:nvSpPr>
          <p:cNvPr id="13" name="TextBox 12">
            <a:extLst>
              <a:ext uri="{FF2B5EF4-FFF2-40B4-BE49-F238E27FC236}">
                <a16:creationId xmlns:a16="http://schemas.microsoft.com/office/drawing/2014/main" id="{1D077066-53BD-027C-B833-5355D5CA4749}"/>
              </a:ext>
            </a:extLst>
          </p:cNvPr>
          <p:cNvSpPr txBox="1"/>
          <p:nvPr/>
        </p:nvSpPr>
        <p:spPr>
          <a:xfrm>
            <a:off x="7186157" y="4620123"/>
            <a:ext cx="3895890" cy="615553"/>
          </a:xfrm>
          <a:prstGeom prst="rect">
            <a:avLst/>
          </a:prstGeom>
          <a:noFill/>
        </p:spPr>
        <p:txBody>
          <a:bodyPr wrap="square">
            <a:spAutoFit/>
          </a:bodyPr>
          <a:lstStyle/>
          <a:p>
            <a:r>
              <a:rPr lang="en-US" sz="1700" dirty="0">
                <a:latin typeface="Calibri" panose="020F0502020204030204" pitchFamily="34" charset="0"/>
                <a:cs typeface="Calibri" panose="020F0502020204030204" pitchFamily="34" charset="0"/>
              </a:rPr>
              <a:t>Sign up for training on MRED products and services. Visit </a:t>
            </a:r>
            <a:r>
              <a:rPr lang="en-US" sz="1700" dirty="0">
                <a:latin typeface="Calibri" panose="020F0502020204030204" pitchFamily="34" charset="0"/>
                <a:cs typeface="Calibri" panose="020F0502020204030204" pitchFamily="34" charset="0"/>
                <a:hlinkClick r:id="rId4"/>
              </a:rPr>
              <a:t>training.mredllc.com</a:t>
            </a:r>
            <a:r>
              <a:rPr lang="en-US" sz="1700" dirty="0">
                <a:latin typeface="Calibri" panose="020F0502020204030204" pitchFamily="34" charset="0"/>
                <a:cs typeface="Calibri" panose="020F0502020204030204" pitchFamily="34" charset="0"/>
              </a:rPr>
              <a:t>.</a:t>
            </a:r>
          </a:p>
        </p:txBody>
      </p:sp>
      <p:sp>
        <p:nvSpPr>
          <p:cNvPr id="4" name="Isosceles Triangle 3">
            <a:extLst>
              <a:ext uri="{FF2B5EF4-FFF2-40B4-BE49-F238E27FC236}">
                <a16:creationId xmlns:a16="http://schemas.microsoft.com/office/drawing/2014/main" id="{84CF43B7-8038-3B06-1E51-9D3224398DC9}"/>
              </a:ext>
            </a:extLst>
          </p:cNvPr>
          <p:cNvSpPr/>
          <p:nvPr/>
        </p:nvSpPr>
        <p:spPr>
          <a:xfrm rot="5400000">
            <a:off x="6897732" y="3482032"/>
            <a:ext cx="209686" cy="1419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3B1829B-98EA-BE09-98E6-40EA30DBD19C}"/>
              </a:ext>
            </a:extLst>
          </p:cNvPr>
          <p:cNvSpPr/>
          <p:nvPr/>
        </p:nvSpPr>
        <p:spPr>
          <a:xfrm rot="5400000">
            <a:off x="6896158" y="4734285"/>
            <a:ext cx="209686" cy="1419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89C6D2F-6E48-8935-18EC-BA2D188B7886}"/>
              </a:ext>
            </a:extLst>
          </p:cNvPr>
          <p:cNvSpPr/>
          <p:nvPr/>
        </p:nvSpPr>
        <p:spPr>
          <a:xfrm rot="5400000">
            <a:off x="6896407" y="2474856"/>
            <a:ext cx="208143" cy="14092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09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ABE358-6AF0-441A-2998-843810FEA122}"/>
              </a:ext>
            </a:extLst>
          </p:cNvPr>
          <p:cNvSpPr>
            <a:spLocks noGrp="1"/>
          </p:cNvSpPr>
          <p:nvPr>
            <p:ph type="body" sz="quarter" idx="10"/>
          </p:nvPr>
        </p:nvSpPr>
        <p:spPr/>
        <p:txBody>
          <a:bodyPr/>
          <a:lstStyle/>
          <a:p>
            <a:r>
              <a:rPr lang="en-US" dirty="0"/>
              <a:t>Thank You</a:t>
            </a:r>
          </a:p>
        </p:txBody>
      </p:sp>
      <p:sp>
        <p:nvSpPr>
          <p:cNvPr id="5" name="Text Placeholder 4">
            <a:extLst>
              <a:ext uri="{FF2B5EF4-FFF2-40B4-BE49-F238E27FC236}">
                <a16:creationId xmlns:a16="http://schemas.microsoft.com/office/drawing/2014/main" id="{91DFBD6E-6808-8B68-A7CE-07097F56135C}"/>
              </a:ext>
            </a:extLst>
          </p:cNvPr>
          <p:cNvSpPr>
            <a:spLocks noGrp="1"/>
          </p:cNvSpPr>
          <p:nvPr>
            <p:ph type="body" sz="quarter" idx="11"/>
          </p:nvPr>
        </p:nvSpPr>
        <p:spPr/>
        <p:txBody>
          <a:bodyPr/>
          <a:lstStyle/>
          <a:p>
            <a:r>
              <a:rPr lang="en-US" dirty="0"/>
              <a:t>mredllc.com</a:t>
            </a:r>
          </a:p>
        </p:txBody>
      </p:sp>
    </p:spTree>
    <p:extLst>
      <p:ext uri="{BB962C8B-B14F-4D97-AF65-F5344CB8AC3E}">
        <p14:creationId xmlns:p14="http://schemas.microsoft.com/office/powerpoint/2010/main" val="422013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1137697" cy="1037249"/>
          </a:xfrm>
        </p:spPr>
        <p:txBody>
          <a:bodyPr>
            <a:noAutofit/>
          </a:bodyPr>
          <a:lstStyle/>
          <a:p>
            <a:r>
              <a:rPr lang="en-US" sz="3200" dirty="0"/>
              <a:t>Share My Listing widget changes allow easier sharing, browsing</a:t>
            </a:r>
          </a:p>
        </p:txBody>
      </p:sp>
      <p:sp>
        <p:nvSpPr>
          <p:cNvPr id="8" name="Rectangle 7">
            <a:extLst>
              <a:ext uri="{FF2B5EF4-FFF2-40B4-BE49-F238E27FC236}">
                <a16:creationId xmlns:a16="http://schemas.microsoft.com/office/drawing/2014/main" id="{719D997F-BCE5-7528-65A5-33A67A3C3E7E}"/>
              </a:ext>
            </a:extLst>
          </p:cNvPr>
          <p:cNvSpPr/>
          <p:nvPr/>
        </p:nvSpPr>
        <p:spPr>
          <a:xfrm>
            <a:off x="636356" y="1532898"/>
            <a:ext cx="4995826" cy="470898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4640F12-003D-70F7-F177-A8148B8DE366}"/>
              </a:ext>
            </a:extLst>
          </p:cNvPr>
          <p:cNvSpPr txBox="1"/>
          <p:nvPr/>
        </p:nvSpPr>
        <p:spPr>
          <a:xfrm>
            <a:off x="723977" y="1653726"/>
            <a:ext cx="4823540" cy="4708981"/>
          </a:xfrm>
          <a:prstGeom prst="rect">
            <a:avLst/>
          </a:prstGeom>
          <a:noFill/>
        </p:spPr>
        <p:txBody>
          <a:bodyPr wrap="square">
            <a:spAutoFit/>
          </a:bodyPr>
          <a:lstStyle/>
          <a:p>
            <a:pPr algn="l"/>
            <a:r>
              <a:rPr lang="en-US" sz="2000" b="1" i="0" dirty="0" err="1">
                <a:solidFill>
                  <a:srgbClr val="43464A"/>
                </a:solidFill>
                <a:effectLst/>
              </a:rPr>
              <a:t>SMyL</a:t>
            </a:r>
            <a:r>
              <a:rPr lang="en-US" sz="2000" b="1" i="0" dirty="0">
                <a:solidFill>
                  <a:srgbClr val="43464A"/>
                </a:solidFill>
                <a:effectLst/>
              </a:rPr>
              <a:t> 2.0 at a glance</a:t>
            </a:r>
          </a:p>
          <a:p>
            <a:pPr algn="l"/>
            <a:r>
              <a:rPr lang="en-US" sz="2000" b="0" i="0" dirty="0">
                <a:solidFill>
                  <a:srgbClr val="43464A"/>
                </a:solidFill>
                <a:effectLst/>
              </a:rPr>
              <a:t>  </a:t>
            </a:r>
            <a:endParaRPr lang="en-US" sz="2000" b="0" i="0" dirty="0">
              <a:solidFill>
                <a:srgbClr val="60666D"/>
              </a:solidFill>
              <a:effectLst/>
            </a:endParaRPr>
          </a:p>
          <a:p>
            <a:r>
              <a:rPr lang="en-US" sz="2000" b="0" i="0" dirty="0">
                <a:solidFill>
                  <a:srgbClr val="43464A"/>
                </a:solidFill>
                <a:effectLst/>
              </a:rPr>
              <a:t>Recent changes make it easier to browse listings and find what you need. Your listings will also be enhanced by better quality photos and more property detail views.</a:t>
            </a:r>
          </a:p>
          <a:p>
            <a:endParaRPr lang="en-US" sz="2000" dirty="0">
              <a:solidFill>
                <a:srgbClr val="43464A"/>
              </a:solidFill>
            </a:endParaRPr>
          </a:p>
          <a:p>
            <a:pPr algn="l"/>
            <a:r>
              <a:rPr lang="en-US" sz="2000" b="0" i="0" dirty="0">
                <a:solidFill>
                  <a:srgbClr val="43464A"/>
                </a:solidFill>
                <a:effectLst/>
                <a:latin typeface="Cabin"/>
              </a:rPr>
              <a:t>Here’s what’s new:</a:t>
            </a:r>
          </a:p>
          <a:p>
            <a:pPr marL="342900" indent="-342900" algn="l">
              <a:buFont typeface="Wingdings" pitchFamily="2" charset="2"/>
              <a:buChar char="§"/>
            </a:pPr>
            <a:endParaRPr lang="en-US" sz="2000" b="0" i="0" dirty="0">
              <a:solidFill>
                <a:srgbClr val="43464A"/>
              </a:solidFill>
              <a:effectLst/>
              <a:latin typeface="Cabin"/>
            </a:endParaRPr>
          </a:p>
          <a:p>
            <a:pPr marL="342900" indent="-342900" algn="l">
              <a:buFont typeface="Wingdings" pitchFamily="2" charset="2"/>
              <a:buChar char="§"/>
            </a:pPr>
            <a:r>
              <a:rPr lang="en-US" sz="2000" b="0" i="0" dirty="0">
                <a:solidFill>
                  <a:srgbClr val="43464A"/>
                </a:solidFill>
                <a:effectLst/>
                <a:latin typeface="Cabin"/>
              </a:rPr>
              <a:t>The sharing buttons are now under the three dots at the top-right of each photo.</a:t>
            </a:r>
          </a:p>
          <a:p>
            <a:pPr marL="342900" indent="-342900" algn="l">
              <a:buFont typeface="Wingdings" pitchFamily="2" charset="2"/>
              <a:buChar char="§"/>
            </a:pPr>
            <a:r>
              <a:rPr lang="en-US" sz="2000" dirty="0">
                <a:solidFill>
                  <a:srgbClr val="43464A"/>
                </a:solidFill>
                <a:latin typeface="Cabin"/>
              </a:rPr>
              <a:t>The web views feature is now at the bottom-left of the property details page.</a:t>
            </a:r>
            <a:endParaRPr lang="en-US" sz="2000" b="0" i="0" dirty="0">
              <a:solidFill>
                <a:srgbClr val="43464A"/>
              </a:solidFill>
              <a:effectLst/>
              <a:latin typeface="Cabin"/>
            </a:endParaRPr>
          </a:p>
          <a:p>
            <a:pPr marL="342900" indent="-342900" algn="l">
              <a:buFont typeface="Wingdings" pitchFamily="2" charset="2"/>
              <a:buChar char="§"/>
            </a:pPr>
            <a:r>
              <a:rPr lang="en-US" sz="2000" dirty="0">
                <a:solidFill>
                  <a:srgbClr val="43464A"/>
                </a:solidFill>
                <a:latin typeface="Cabin"/>
              </a:rPr>
              <a:t>All virtual tour types are now available.</a:t>
            </a:r>
            <a:endParaRPr lang="en-US" sz="2000" b="0" i="0" dirty="0">
              <a:solidFill>
                <a:srgbClr val="43464A"/>
              </a:solidFill>
              <a:effectLst/>
              <a:latin typeface="Cabin"/>
            </a:endParaRPr>
          </a:p>
          <a:p>
            <a:endParaRPr lang="en-US" sz="2000" b="0" i="0" dirty="0">
              <a:solidFill>
                <a:srgbClr val="43464A"/>
              </a:solidFill>
              <a:effectLst/>
            </a:endParaRPr>
          </a:p>
        </p:txBody>
      </p:sp>
      <p:pic>
        <p:nvPicPr>
          <p:cNvPr id="4" name="Picture 3">
            <a:extLst>
              <a:ext uri="{FF2B5EF4-FFF2-40B4-BE49-F238E27FC236}">
                <a16:creationId xmlns:a16="http://schemas.microsoft.com/office/drawing/2014/main" id="{2C729040-2ED9-4454-FFA8-000AA4C775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5867" y="1663700"/>
            <a:ext cx="5765800" cy="1765300"/>
          </a:xfrm>
          <a:prstGeom prst="rect">
            <a:avLst/>
          </a:prstGeom>
        </p:spPr>
      </p:pic>
      <p:sp>
        <p:nvSpPr>
          <p:cNvPr id="5" name="TextBox 4">
            <a:extLst>
              <a:ext uri="{FF2B5EF4-FFF2-40B4-BE49-F238E27FC236}">
                <a16:creationId xmlns:a16="http://schemas.microsoft.com/office/drawing/2014/main" id="{0280AB8C-E190-8B34-8377-F1B925C31F18}"/>
              </a:ext>
            </a:extLst>
          </p:cNvPr>
          <p:cNvSpPr txBox="1"/>
          <p:nvPr/>
        </p:nvSpPr>
        <p:spPr>
          <a:xfrm>
            <a:off x="5924417" y="3413990"/>
            <a:ext cx="5764442" cy="646331"/>
          </a:xfrm>
          <a:prstGeom prst="rect">
            <a:avLst/>
          </a:prstGeom>
          <a:noFill/>
        </p:spPr>
        <p:txBody>
          <a:bodyPr wrap="square">
            <a:spAutoFit/>
          </a:bodyPr>
          <a:lstStyle/>
          <a:p>
            <a:pPr algn="l"/>
            <a:r>
              <a:rPr lang="en-US" b="0" i="0" dirty="0">
                <a:solidFill>
                  <a:srgbClr val="43464A"/>
                </a:solidFill>
                <a:effectLst/>
                <a:latin typeface="Cabin"/>
              </a:rPr>
              <a:t>Check out the </a:t>
            </a:r>
            <a:r>
              <a:rPr lang="en-US" b="0" i="0" dirty="0" err="1">
                <a:solidFill>
                  <a:srgbClr val="43464A"/>
                </a:solidFill>
                <a:effectLst/>
                <a:latin typeface="Cabin"/>
              </a:rPr>
              <a:t>SMyL</a:t>
            </a:r>
            <a:r>
              <a:rPr lang="en-US" b="0" i="0" dirty="0">
                <a:solidFill>
                  <a:srgbClr val="43464A"/>
                </a:solidFill>
                <a:effectLst/>
                <a:latin typeface="Cabin"/>
              </a:rPr>
              <a:t> 2.0 updates in the Tools, Resources, &amp; Links section of connectMLS or by visiting </a:t>
            </a:r>
            <a:r>
              <a:rPr lang="en-US" b="0" i="0" dirty="0" err="1">
                <a:solidFill>
                  <a:srgbClr val="43464A"/>
                </a:solidFill>
                <a:effectLst/>
                <a:latin typeface="Cabin"/>
                <a:hlinkClick r:id="rId3"/>
              </a:rPr>
              <a:t>smyl.mredllc.com</a:t>
            </a:r>
            <a:endParaRPr lang="en-US" b="0" i="0" dirty="0">
              <a:solidFill>
                <a:srgbClr val="43464A"/>
              </a:solidFill>
              <a:effectLst/>
              <a:latin typeface="Cabin"/>
            </a:endParaRPr>
          </a:p>
        </p:txBody>
      </p:sp>
      <p:sp>
        <p:nvSpPr>
          <p:cNvPr id="2" name="Rectangle: Rounded Corners 20">
            <a:extLst>
              <a:ext uri="{FF2B5EF4-FFF2-40B4-BE49-F238E27FC236}">
                <a16:creationId xmlns:a16="http://schemas.microsoft.com/office/drawing/2014/main" id="{2F738C8E-0D7B-D6B0-C640-C6F927B3E7BE}"/>
              </a:ext>
            </a:extLst>
          </p:cNvPr>
          <p:cNvSpPr/>
          <p:nvPr/>
        </p:nvSpPr>
        <p:spPr>
          <a:xfrm>
            <a:off x="7039648" y="4502896"/>
            <a:ext cx="3376584" cy="5818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E13EA91F-B18D-D157-2924-0166F5148B6B}"/>
              </a:ext>
            </a:extLst>
          </p:cNvPr>
          <p:cNvSpPr txBox="1"/>
          <p:nvPr/>
        </p:nvSpPr>
        <p:spPr>
          <a:xfrm>
            <a:off x="7039649" y="4610611"/>
            <a:ext cx="3376584" cy="338554"/>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4"/>
              </a:rPr>
              <a:t>Watch a training video</a:t>
            </a:r>
            <a:endParaRPr lang="en-US" sz="1600" b="1" dirty="0">
              <a:solidFill>
                <a:schemeClr val="accent1"/>
              </a:solidFill>
              <a:latin typeface="Calibri" panose="020F0502020204030204" pitchFamily="34" charset="0"/>
              <a:cs typeface="Calibri" panose="020F0502020204030204" pitchFamily="34" charset="0"/>
              <a:hlinkClick r:id="rId5"/>
            </a:endParaRPr>
          </a:p>
        </p:txBody>
      </p:sp>
      <p:sp>
        <p:nvSpPr>
          <p:cNvPr id="7" name="Rectangle: Rounded Corners 20">
            <a:extLst>
              <a:ext uri="{FF2B5EF4-FFF2-40B4-BE49-F238E27FC236}">
                <a16:creationId xmlns:a16="http://schemas.microsoft.com/office/drawing/2014/main" id="{78D8C6E1-0FF9-1DD1-A34B-C26B54107CE0}"/>
              </a:ext>
            </a:extLst>
          </p:cNvPr>
          <p:cNvSpPr/>
          <p:nvPr/>
        </p:nvSpPr>
        <p:spPr>
          <a:xfrm>
            <a:off x="7039648" y="5228721"/>
            <a:ext cx="3376584" cy="5818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TextBox 8">
            <a:extLst>
              <a:ext uri="{FF2B5EF4-FFF2-40B4-BE49-F238E27FC236}">
                <a16:creationId xmlns:a16="http://schemas.microsoft.com/office/drawing/2014/main" id="{A14A572C-2F76-41EE-46CC-0C726469B124}"/>
              </a:ext>
            </a:extLst>
          </p:cNvPr>
          <p:cNvSpPr txBox="1"/>
          <p:nvPr/>
        </p:nvSpPr>
        <p:spPr>
          <a:xfrm>
            <a:off x="7039649" y="5336436"/>
            <a:ext cx="3376584" cy="338554"/>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6"/>
              </a:rPr>
              <a:t>Request custom office training</a:t>
            </a:r>
            <a:endParaRPr lang="en-US" sz="1600" b="1" dirty="0">
              <a:solidFill>
                <a:schemeClr val="accent1"/>
              </a:solidFill>
              <a:latin typeface="Calibri" panose="020F0502020204030204" pitchFamily="34" charset="0"/>
              <a:cs typeface="Calibri" panose="020F0502020204030204" pitchFamily="34" charset="0"/>
              <a:hlinkClick r:id="rId5"/>
            </a:endParaRPr>
          </a:p>
        </p:txBody>
      </p:sp>
    </p:spTree>
    <p:extLst>
      <p:ext uri="{BB962C8B-B14F-4D97-AF65-F5344CB8AC3E}">
        <p14:creationId xmlns:p14="http://schemas.microsoft.com/office/powerpoint/2010/main" val="4093657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0840895" cy="1037249"/>
          </a:xfrm>
        </p:spPr>
        <p:txBody>
          <a:bodyPr>
            <a:noAutofit/>
          </a:bodyPr>
          <a:lstStyle/>
          <a:p>
            <a:r>
              <a:rPr lang="en-US" sz="3200" dirty="0"/>
              <a:t>The Next Generation of </a:t>
            </a:r>
            <a:r>
              <a:rPr lang="en-US" sz="3200" dirty="0" err="1"/>
              <a:t>ShowingTime</a:t>
            </a:r>
            <a:r>
              <a:rPr lang="en-US" sz="3200" dirty="0"/>
              <a:t> is here!</a:t>
            </a:r>
          </a:p>
        </p:txBody>
      </p:sp>
      <p:sp>
        <p:nvSpPr>
          <p:cNvPr id="8" name="Rectangle 7">
            <a:extLst>
              <a:ext uri="{FF2B5EF4-FFF2-40B4-BE49-F238E27FC236}">
                <a16:creationId xmlns:a16="http://schemas.microsoft.com/office/drawing/2014/main" id="{719D997F-BCE5-7528-65A5-33A67A3C3E7E}"/>
              </a:ext>
            </a:extLst>
          </p:cNvPr>
          <p:cNvSpPr/>
          <p:nvPr/>
        </p:nvSpPr>
        <p:spPr>
          <a:xfrm>
            <a:off x="636356" y="1532898"/>
            <a:ext cx="4823540" cy="22940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4640F12-003D-70F7-F177-A8148B8DE366}"/>
              </a:ext>
            </a:extLst>
          </p:cNvPr>
          <p:cNvSpPr txBox="1"/>
          <p:nvPr/>
        </p:nvSpPr>
        <p:spPr>
          <a:xfrm>
            <a:off x="808642" y="1738391"/>
            <a:ext cx="4651254" cy="1938992"/>
          </a:xfrm>
          <a:prstGeom prst="rect">
            <a:avLst/>
          </a:prstGeom>
          <a:noFill/>
        </p:spPr>
        <p:txBody>
          <a:bodyPr wrap="square">
            <a:spAutoFit/>
          </a:bodyPr>
          <a:lstStyle/>
          <a:p>
            <a:pPr algn="l"/>
            <a:r>
              <a:rPr lang="en-US" sz="2000" b="1" i="0" dirty="0">
                <a:solidFill>
                  <a:srgbClr val="43464A"/>
                </a:solidFill>
                <a:effectLst/>
                <a:latin typeface="Calibri" panose="020F0502020204030204" pitchFamily="34" charset="0"/>
              </a:rPr>
              <a:t>Benefits of </a:t>
            </a:r>
            <a:r>
              <a:rPr lang="en-US" sz="2000" b="1" i="0" dirty="0" err="1">
                <a:solidFill>
                  <a:srgbClr val="43464A"/>
                </a:solidFill>
                <a:effectLst/>
                <a:latin typeface="Calibri" panose="020F0502020204030204" pitchFamily="34" charset="0"/>
              </a:rPr>
              <a:t>ShowingTime</a:t>
            </a:r>
            <a:r>
              <a:rPr lang="en-US" sz="2000" b="1" i="0" dirty="0">
                <a:solidFill>
                  <a:srgbClr val="43464A"/>
                </a:solidFill>
                <a:effectLst/>
                <a:latin typeface="Calibri" panose="020F0502020204030204" pitchFamily="34" charset="0"/>
              </a:rPr>
              <a:t> Next Generation include:</a:t>
            </a:r>
            <a:endParaRPr lang="en-US" sz="2000" b="1" i="0" dirty="0">
              <a:solidFill>
                <a:srgbClr val="60666D"/>
              </a:solidFill>
              <a:effectLst/>
              <a:latin typeface="Calibri" panose="020F0502020204030204" pitchFamily="34" charset="0"/>
            </a:endParaRPr>
          </a:p>
          <a:p>
            <a:pPr marL="285750" indent="-285750" algn="l">
              <a:buFont typeface="Wingdings" pitchFamily="2" charset="2"/>
              <a:buChar char="§"/>
            </a:pPr>
            <a:r>
              <a:rPr lang="en-US" sz="2000" b="0" i="0" dirty="0">
                <a:solidFill>
                  <a:srgbClr val="43464A"/>
                </a:solidFill>
                <a:effectLst/>
                <a:latin typeface="Calibri" panose="020F0502020204030204" pitchFamily="34" charset="0"/>
              </a:rPr>
              <a:t>Enhanced buyer tour management</a:t>
            </a:r>
            <a:endParaRPr lang="en-US" sz="2000" b="0" i="0" dirty="0">
              <a:solidFill>
                <a:srgbClr val="60666D"/>
              </a:solidFill>
              <a:effectLst/>
              <a:latin typeface="Calibri" panose="020F0502020204030204" pitchFamily="34" charset="0"/>
            </a:endParaRPr>
          </a:p>
          <a:p>
            <a:pPr marL="285750" indent="-285750" algn="l">
              <a:buFont typeface="Wingdings" pitchFamily="2" charset="2"/>
              <a:buChar char="§"/>
            </a:pPr>
            <a:r>
              <a:rPr lang="en-US" sz="2000" b="0" i="0" dirty="0">
                <a:solidFill>
                  <a:srgbClr val="43464A"/>
                </a:solidFill>
                <a:effectLst/>
                <a:latin typeface="Calibri" panose="020F0502020204030204" pitchFamily="34" charset="0"/>
              </a:rPr>
              <a:t>Offline mode</a:t>
            </a:r>
            <a:endParaRPr lang="en-US" sz="2000" b="0" i="0" dirty="0">
              <a:solidFill>
                <a:srgbClr val="60666D"/>
              </a:solidFill>
              <a:effectLst/>
              <a:latin typeface="Calibri" panose="020F0502020204030204" pitchFamily="34" charset="0"/>
            </a:endParaRPr>
          </a:p>
          <a:p>
            <a:pPr marL="285750" indent="-285750" algn="l">
              <a:buFont typeface="Wingdings" pitchFamily="2" charset="2"/>
              <a:buChar char="§"/>
            </a:pPr>
            <a:r>
              <a:rPr lang="en-US" sz="2000" b="0" i="0" dirty="0">
                <a:solidFill>
                  <a:srgbClr val="43464A"/>
                </a:solidFill>
                <a:effectLst/>
                <a:latin typeface="Calibri" panose="020F0502020204030204" pitchFamily="34" charset="0"/>
              </a:rPr>
              <a:t>Multiple calendar views</a:t>
            </a:r>
            <a:endParaRPr lang="en-US" sz="2000" b="0" i="0" dirty="0">
              <a:solidFill>
                <a:srgbClr val="60666D"/>
              </a:solidFill>
              <a:effectLst/>
              <a:latin typeface="Calibri" panose="020F0502020204030204" pitchFamily="34" charset="0"/>
            </a:endParaRPr>
          </a:p>
          <a:p>
            <a:pPr marL="285750" indent="-285750" algn="l">
              <a:buFont typeface="Wingdings" pitchFamily="2" charset="2"/>
              <a:buChar char="§"/>
            </a:pPr>
            <a:r>
              <a:rPr lang="en-US" sz="2000" b="0" i="0" dirty="0">
                <a:solidFill>
                  <a:srgbClr val="43464A"/>
                </a:solidFill>
                <a:effectLst/>
                <a:latin typeface="Calibri" panose="020F0502020204030204" pitchFamily="34" charset="0"/>
              </a:rPr>
              <a:t>Two-way calendar sync</a:t>
            </a:r>
            <a:endParaRPr lang="en-US" sz="2000" b="0" i="0" dirty="0">
              <a:solidFill>
                <a:srgbClr val="60666D"/>
              </a:solidFill>
              <a:effectLst/>
              <a:latin typeface="Calibri" panose="020F0502020204030204" pitchFamily="34" charset="0"/>
            </a:endParaRPr>
          </a:p>
        </p:txBody>
      </p:sp>
      <p:sp>
        <p:nvSpPr>
          <p:cNvPr id="29" name="TextBox 28">
            <a:extLst>
              <a:ext uri="{FF2B5EF4-FFF2-40B4-BE49-F238E27FC236}">
                <a16:creationId xmlns:a16="http://schemas.microsoft.com/office/drawing/2014/main" id="{6E0AD6F7-5223-32B3-B25E-C160EB5149A4}"/>
              </a:ext>
            </a:extLst>
          </p:cNvPr>
          <p:cNvSpPr txBox="1"/>
          <p:nvPr/>
        </p:nvSpPr>
        <p:spPr>
          <a:xfrm>
            <a:off x="5632182" y="4173818"/>
            <a:ext cx="6028035" cy="2031325"/>
          </a:xfrm>
          <a:prstGeom prst="rect">
            <a:avLst/>
          </a:prstGeom>
          <a:noFill/>
        </p:spPr>
        <p:txBody>
          <a:bodyPr wrap="square">
            <a:spAutoFit/>
          </a:bodyPr>
          <a:lstStyle/>
          <a:p>
            <a:pPr algn="l"/>
            <a:r>
              <a:rPr lang="en-US" b="1" i="0" dirty="0">
                <a:effectLst/>
              </a:rPr>
              <a:t>Try out this optional experience in four easy steps:</a:t>
            </a:r>
          </a:p>
          <a:p>
            <a:pPr marL="342900" indent="-342900" algn="l">
              <a:buFont typeface="+mj-lt"/>
              <a:buAutoNum type="arabicPeriod"/>
            </a:pPr>
            <a:r>
              <a:rPr lang="en-US" b="0" i="0" dirty="0">
                <a:effectLst/>
              </a:rPr>
              <a:t>Log into </a:t>
            </a:r>
            <a:r>
              <a:rPr lang="en-US" b="0" i="0" dirty="0" err="1">
                <a:effectLst/>
              </a:rPr>
              <a:t>ShowingTime</a:t>
            </a:r>
            <a:r>
              <a:rPr lang="en-US" b="0" i="0" dirty="0">
                <a:effectLst/>
              </a:rPr>
              <a:t> as you normally would.</a:t>
            </a:r>
          </a:p>
          <a:p>
            <a:pPr marL="342900" indent="-342900" algn="l">
              <a:buFont typeface="+mj-lt"/>
              <a:buAutoNum type="arabicPeriod"/>
            </a:pPr>
            <a:r>
              <a:rPr lang="en-US" b="0" i="0" dirty="0">
                <a:effectLst/>
              </a:rPr>
              <a:t>Tap or click the banner at the top of your screen.</a:t>
            </a:r>
          </a:p>
          <a:p>
            <a:pPr marL="342900" indent="-342900" algn="l">
              <a:buFont typeface="+mj-lt"/>
              <a:buAutoNum type="arabicPeriod"/>
            </a:pPr>
            <a:r>
              <a:rPr lang="en-US" b="0" i="0" dirty="0">
                <a:effectLst/>
              </a:rPr>
              <a:t>You will be prompted to update your password or create a username and password if you typically access </a:t>
            </a:r>
            <a:r>
              <a:rPr lang="en-US" b="0" i="0" dirty="0" err="1">
                <a:effectLst/>
              </a:rPr>
              <a:t>ShowingTime</a:t>
            </a:r>
            <a:r>
              <a:rPr lang="en-US" b="0" i="0" dirty="0">
                <a:effectLst/>
              </a:rPr>
              <a:t> through your MLS.</a:t>
            </a:r>
          </a:p>
          <a:p>
            <a:pPr marL="342900" indent="-342900" algn="l">
              <a:buFont typeface="+mj-lt"/>
              <a:buAutoNum type="arabicPeriod"/>
            </a:pPr>
            <a:r>
              <a:rPr lang="en-US" b="0" i="0" dirty="0">
                <a:effectLst/>
              </a:rPr>
              <a:t>You’re on your way!</a:t>
            </a:r>
          </a:p>
        </p:txBody>
      </p:sp>
      <p:pic>
        <p:nvPicPr>
          <p:cNvPr id="3" name="Picture 2">
            <a:extLst>
              <a:ext uri="{FF2B5EF4-FFF2-40B4-BE49-F238E27FC236}">
                <a16:creationId xmlns:a16="http://schemas.microsoft.com/office/drawing/2014/main" id="{926DA1CF-0CC4-E961-D020-ADBC15A32424}"/>
              </a:ext>
            </a:extLst>
          </p:cNvPr>
          <p:cNvPicPr>
            <a:picLocks noChangeAspect="1"/>
          </p:cNvPicPr>
          <p:nvPr/>
        </p:nvPicPr>
        <p:blipFill>
          <a:blip r:embed="rId2"/>
          <a:stretch>
            <a:fillRect/>
          </a:stretch>
        </p:blipFill>
        <p:spPr>
          <a:xfrm>
            <a:off x="5924417" y="1526591"/>
            <a:ext cx="5186738" cy="2593369"/>
          </a:xfrm>
          <a:prstGeom prst="rect">
            <a:avLst/>
          </a:prstGeom>
        </p:spPr>
      </p:pic>
      <p:sp>
        <p:nvSpPr>
          <p:cNvPr id="4" name="Rectangle: Rounded Corners 20">
            <a:extLst>
              <a:ext uri="{FF2B5EF4-FFF2-40B4-BE49-F238E27FC236}">
                <a16:creationId xmlns:a16="http://schemas.microsoft.com/office/drawing/2014/main" id="{9B6FA2B5-262B-7800-DBD6-F3FA04751629}"/>
              </a:ext>
            </a:extLst>
          </p:cNvPr>
          <p:cNvSpPr/>
          <p:nvPr/>
        </p:nvSpPr>
        <p:spPr>
          <a:xfrm>
            <a:off x="1229023" y="4119960"/>
            <a:ext cx="3376584" cy="5818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extBox 4">
            <a:extLst>
              <a:ext uri="{FF2B5EF4-FFF2-40B4-BE49-F238E27FC236}">
                <a16:creationId xmlns:a16="http://schemas.microsoft.com/office/drawing/2014/main" id="{0B39BF63-2BEF-B483-291F-55EF4319F28F}"/>
              </a:ext>
            </a:extLst>
          </p:cNvPr>
          <p:cNvSpPr txBox="1"/>
          <p:nvPr/>
        </p:nvSpPr>
        <p:spPr>
          <a:xfrm>
            <a:off x="1229024" y="4227675"/>
            <a:ext cx="3376584" cy="338554"/>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3"/>
              </a:rPr>
              <a:t>Learn more about the upgrades</a:t>
            </a:r>
            <a:endParaRPr lang="en-US" sz="1600" b="1" dirty="0">
              <a:solidFill>
                <a:schemeClr val="accent1"/>
              </a:solidFill>
              <a:latin typeface="Calibri" panose="020F0502020204030204" pitchFamily="34" charset="0"/>
              <a:cs typeface="Calibri" panose="020F0502020204030204" pitchFamily="34" charset="0"/>
              <a:hlinkClick r:id="rId4"/>
            </a:endParaRPr>
          </a:p>
        </p:txBody>
      </p:sp>
      <p:sp>
        <p:nvSpPr>
          <p:cNvPr id="7" name="Rectangle: Rounded Corners 20">
            <a:extLst>
              <a:ext uri="{FF2B5EF4-FFF2-40B4-BE49-F238E27FC236}">
                <a16:creationId xmlns:a16="http://schemas.microsoft.com/office/drawing/2014/main" id="{44D50E2D-5EC5-1FED-4471-BEC3C49D22A2}"/>
              </a:ext>
            </a:extLst>
          </p:cNvPr>
          <p:cNvSpPr/>
          <p:nvPr/>
        </p:nvSpPr>
        <p:spPr>
          <a:xfrm>
            <a:off x="1229023" y="4845785"/>
            <a:ext cx="3376584" cy="5818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TextBox 8">
            <a:extLst>
              <a:ext uri="{FF2B5EF4-FFF2-40B4-BE49-F238E27FC236}">
                <a16:creationId xmlns:a16="http://schemas.microsoft.com/office/drawing/2014/main" id="{DFDB37AF-FFD9-B232-A89D-CF3D4095CD8B}"/>
              </a:ext>
            </a:extLst>
          </p:cNvPr>
          <p:cNvSpPr txBox="1"/>
          <p:nvPr/>
        </p:nvSpPr>
        <p:spPr>
          <a:xfrm>
            <a:off x="1229024" y="4953500"/>
            <a:ext cx="3376584" cy="338554"/>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5"/>
              </a:rPr>
              <a:t>See Quick Start Guide</a:t>
            </a:r>
            <a:endParaRPr lang="en-US" sz="1600" b="1" dirty="0">
              <a:solidFill>
                <a:schemeClr val="accent1"/>
              </a:solidFill>
              <a:latin typeface="Calibri" panose="020F0502020204030204" pitchFamily="34" charset="0"/>
              <a:cs typeface="Calibri" panose="020F0502020204030204" pitchFamily="34" charset="0"/>
              <a:hlinkClick r:id="rId4"/>
            </a:endParaRPr>
          </a:p>
        </p:txBody>
      </p:sp>
      <p:sp>
        <p:nvSpPr>
          <p:cNvPr id="10" name="Rectangle: Rounded Corners 20">
            <a:extLst>
              <a:ext uri="{FF2B5EF4-FFF2-40B4-BE49-F238E27FC236}">
                <a16:creationId xmlns:a16="http://schemas.microsoft.com/office/drawing/2014/main" id="{AB5BD360-85D8-0DC9-0B64-5CF4C98A4CD9}"/>
              </a:ext>
            </a:extLst>
          </p:cNvPr>
          <p:cNvSpPr/>
          <p:nvPr/>
        </p:nvSpPr>
        <p:spPr>
          <a:xfrm>
            <a:off x="1229023" y="5575916"/>
            <a:ext cx="3376584" cy="6924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a:extLst>
              <a:ext uri="{FF2B5EF4-FFF2-40B4-BE49-F238E27FC236}">
                <a16:creationId xmlns:a16="http://schemas.microsoft.com/office/drawing/2014/main" id="{11954CB9-A65B-2CFF-6532-DCDEBF0C5AA9}"/>
              </a:ext>
            </a:extLst>
          </p:cNvPr>
          <p:cNvSpPr txBox="1"/>
          <p:nvPr/>
        </p:nvSpPr>
        <p:spPr>
          <a:xfrm>
            <a:off x="1344040" y="5629773"/>
            <a:ext cx="3146550" cy="584775"/>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6"/>
              </a:rPr>
              <a:t>Request </a:t>
            </a:r>
            <a:r>
              <a:rPr lang="en-US" sz="1600" b="1" dirty="0" err="1">
                <a:solidFill>
                  <a:schemeClr val="accent1"/>
                </a:solidFill>
                <a:latin typeface="Calibri" panose="020F0502020204030204" pitchFamily="34" charset="0"/>
                <a:ea typeface="+mn-lt"/>
                <a:cs typeface="Calibri" panose="020F0502020204030204" pitchFamily="34" charset="0"/>
                <a:hlinkClick r:id="rId6"/>
              </a:rPr>
              <a:t>ShowingTime</a:t>
            </a:r>
            <a:r>
              <a:rPr lang="en-US" sz="1600" b="1" dirty="0">
                <a:solidFill>
                  <a:schemeClr val="accent1"/>
                </a:solidFill>
                <a:latin typeface="Calibri" panose="020F0502020204030204" pitchFamily="34" charset="0"/>
                <a:ea typeface="+mn-lt"/>
                <a:cs typeface="Calibri" panose="020F0502020204030204" pitchFamily="34" charset="0"/>
                <a:hlinkClick r:id="rId6"/>
              </a:rPr>
              <a:t> training from MRED for your office</a:t>
            </a:r>
            <a:endParaRPr lang="en-US" sz="1600" b="1" dirty="0">
              <a:solidFill>
                <a:schemeClr val="accent1"/>
              </a:solidFill>
              <a:latin typeface="Calibri" panose="020F0502020204030204" pitchFamily="34" charset="0"/>
              <a:cs typeface="Calibri" panose="020F0502020204030204" pitchFamily="34" charset="0"/>
              <a:hlinkClick r:id="rId4"/>
            </a:endParaRPr>
          </a:p>
        </p:txBody>
      </p:sp>
    </p:spTree>
    <p:extLst>
      <p:ext uri="{BB962C8B-B14F-4D97-AF65-F5344CB8AC3E}">
        <p14:creationId xmlns:p14="http://schemas.microsoft.com/office/powerpoint/2010/main" val="9747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0840895" cy="1037249"/>
          </a:xfrm>
        </p:spPr>
        <p:txBody>
          <a:bodyPr>
            <a:noAutofit/>
          </a:bodyPr>
          <a:lstStyle/>
          <a:p>
            <a:r>
              <a:rPr lang="en-US" sz="3200" dirty="0"/>
              <a:t>Realist is returning! Powerful property intelligence for MRED subscribers </a:t>
            </a:r>
          </a:p>
        </p:txBody>
      </p:sp>
      <p:sp>
        <p:nvSpPr>
          <p:cNvPr id="8" name="Rectangle 7">
            <a:extLst>
              <a:ext uri="{FF2B5EF4-FFF2-40B4-BE49-F238E27FC236}">
                <a16:creationId xmlns:a16="http://schemas.microsoft.com/office/drawing/2014/main" id="{719D997F-BCE5-7528-65A5-33A67A3C3E7E}"/>
              </a:ext>
            </a:extLst>
          </p:cNvPr>
          <p:cNvSpPr/>
          <p:nvPr/>
        </p:nvSpPr>
        <p:spPr>
          <a:xfrm>
            <a:off x="636356" y="1532898"/>
            <a:ext cx="4823540" cy="42162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4640F12-003D-70F7-F177-A8148B8DE366}"/>
              </a:ext>
            </a:extLst>
          </p:cNvPr>
          <p:cNvSpPr txBox="1"/>
          <p:nvPr/>
        </p:nvSpPr>
        <p:spPr>
          <a:xfrm>
            <a:off x="808642" y="1738391"/>
            <a:ext cx="4349512" cy="3416320"/>
          </a:xfrm>
          <a:prstGeom prst="rect">
            <a:avLst/>
          </a:prstGeom>
          <a:noFill/>
        </p:spPr>
        <p:txBody>
          <a:bodyPr wrap="square">
            <a:spAutoFit/>
          </a:bodyPr>
          <a:lstStyle/>
          <a:p>
            <a:pPr algn="l"/>
            <a:r>
              <a:rPr lang="en-US" b="1" i="0" dirty="0">
                <a:solidFill>
                  <a:srgbClr val="43464A"/>
                </a:solidFill>
                <a:effectLst/>
              </a:rPr>
              <a:t>Brokers asked for it, MRED is delivering public records data resource</a:t>
            </a:r>
          </a:p>
          <a:p>
            <a:pPr algn="l"/>
            <a:r>
              <a:rPr lang="en-US" b="0" i="0" dirty="0">
                <a:solidFill>
                  <a:srgbClr val="43464A"/>
                </a:solidFill>
                <a:effectLst/>
              </a:rPr>
              <a:t>  </a:t>
            </a:r>
            <a:endParaRPr lang="en-US" b="0" i="0" dirty="0">
              <a:solidFill>
                <a:srgbClr val="60666D"/>
              </a:solidFill>
              <a:effectLst/>
            </a:endParaRPr>
          </a:p>
          <a:p>
            <a:r>
              <a:rPr lang="en-US" b="0" i="0" dirty="0">
                <a:solidFill>
                  <a:srgbClr val="43464A"/>
                </a:solidFill>
                <a:effectLst/>
              </a:rPr>
              <a:t>Realist will seamlessly integrate with MRED’s existing MLS platforms</a:t>
            </a:r>
            <a:r>
              <a:rPr lang="en-US" dirty="0">
                <a:solidFill>
                  <a:srgbClr val="3F3F3F"/>
                </a:solidFill>
                <a:effectLst/>
              </a:rPr>
              <a:t>. </a:t>
            </a:r>
          </a:p>
          <a:p>
            <a:pPr algn="l"/>
            <a:r>
              <a:rPr lang="en-US" b="0" i="0" dirty="0">
                <a:solidFill>
                  <a:srgbClr val="43464A"/>
                </a:solidFill>
                <a:effectLst/>
              </a:rPr>
              <a:t> </a:t>
            </a:r>
            <a:endParaRPr lang="en-US" b="0" i="0" dirty="0">
              <a:solidFill>
                <a:srgbClr val="60666D"/>
              </a:solidFill>
              <a:effectLst/>
            </a:endParaRPr>
          </a:p>
          <a:p>
            <a:pPr algn="l"/>
            <a:r>
              <a:rPr lang="en-US" b="0" i="0" dirty="0">
                <a:solidFill>
                  <a:srgbClr val="43464A"/>
                </a:solidFill>
                <a:effectLst/>
              </a:rPr>
              <a:t>MRED brought back Realist based on subscriber feedback. MRED users will be able to access Realist in Fall 2023.  </a:t>
            </a:r>
          </a:p>
          <a:p>
            <a:pPr algn="l"/>
            <a:endParaRPr lang="en-US" dirty="0">
              <a:solidFill>
                <a:srgbClr val="43464A"/>
              </a:solidFill>
            </a:endParaRPr>
          </a:p>
          <a:p>
            <a:pPr algn="l"/>
            <a:r>
              <a:rPr lang="en-US" b="0" i="0" dirty="0">
                <a:solidFill>
                  <a:srgbClr val="43464A"/>
                </a:solidFill>
                <a:effectLst/>
              </a:rPr>
              <a:t>Realist joins Remine, an existing property intelligence service offered by MRED.</a:t>
            </a:r>
          </a:p>
        </p:txBody>
      </p:sp>
      <p:sp>
        <p:nvSpPr>
          <p:cNvPr id="29" name="TextBox 28">
            <a:extLst>
              <a:ext uri="{FF2B5EF4-FFF2-40B4-BE49-F238E27FC236}">
                <a16:creationId xmlns:a16="http://schemas.microsoft.com/office/drawing/2014/main" id="{6E0AD6F7-5223-32B3-B25E-C160EB5149A4}"/>
              </a:ext>
            </a:extLst>
          </p:cNvPr>
          <p:cNvSpPr txBox="1"/>
          <p:nvPr/>
        </p:nvSpPr>
        <p:spPr>
          <a:xfrm>
            <a:off x="5924417" y="2840204"/>
            <a:ext cx="6028035" cy="3139321"/>
          </a:xfrm>
          <a:prstGeom prst="rect">
            <a:avLst/>
          </a:prstGeom>
          <a:noFill/>
        </p:spPr>
        <p:txBody>
          <a:bodyPr wrap="square">
            <a:spAutoFit/>
          </a:bodyPr>
          <a:lstStyle/>
          <a:p>
            <a:pPr algn="l"/>
            <a:r>
              <a:rPr lang="en-US" b="1" i="0" dirty="0">
                <a:solidFill>
                  <a:srgbClr val="43464A"/>
                </a:solidFill>
                <a:effectLst/>
                <a:latin typeface="Cabin"/>
              </a:rPr>
              <a:t>Realist offers:</a:t>
            </a:r>
          </a:p>
          <a:p>
            <a:pPr algn="l"/>
            <a:endParaRPr lang="en-US" b="0" i="0" dirty="0">
              <a:solidFill>
                <a:srgbClr val="43464A"/>
              </a:solidFill>
              <a:effectLst/>
              <a:latin typeface="Cabin"/>
            </a:endParaRPr>
          </a:p>
          <a:p>
            <a:pPr marL="342900" indent="-342900" algn="l">
              <a:buFont typeface="Wingdings" pitchFamily="2" charset="2"/>
              <a:buChar char="§"/>
            </a:pPr>
            <a:r>
              <a:rPr lang="en-US" b="0" i="0" dirty="0">
                <a:solidFill>
                  <a:srgbClr val="43464A"/>
                </a:solidFill>
                <a:effectLst/>
                <a:latin typeface="Cabin"/>
              </a:rPr>
              <a:t>Advanced searching, mapping and reporting.</a:t>
            </a:r>
            <a:endParaRPr lang="en-US" b="0" i="0" dirty="0">
              <a:solidFill>
                <a:srgbClr val="60666D"/>
              </a:solidFill>
              <a:effectLst/>
              <a:latin typeface="Cabin"/>
            </a:endParaRPr>
          </a:p>
          <a:p>
            <a:pPr marL="342900" indent="-342900" algn="l">
              <a:buFont typeface="Wingdings" pitchFamily="2" charset="2"/>
              <a:buChar char="§"/>
            </a:pPr>
            <a:r>
              <a:rPr lang="en-US" b="0" i="0" dirty="0">
                <a:solidFill>
                  <a:srgbClr val="43464A"/>
                </a:solidFill>
                <a:effectLst/>
                <a:latin typeface="Cabin"/>
              </a:rPr>
              <a:t>A live Automated Valuation Model feature called RealAVM.</a:t>
            </a:r>
            <a:endParaRPr lang="en-US" b="0" i="0" dirty="0">
              <a:solidFill>
                <a:srgbClr val="60666D"/>
              </a:solidFill>
              <a:effectLst/>
              <a:latin typeface="Cabin"/>
            </a:endParaRPr>
          </a:p>
          <a:p>
            <a:pPr marL="342900" indent="-342900" algn="l">
              <a:buFont typeface="Wingdings" pitchFamily="2" charset="2"/>
              <a:buChar char="§"/>
            </a:pPr>
            <a:r>
              <a:rPr lang="en-US" b="0" i="0" dirty="0">
                <a:solidFill>
                  <a:srgbClr val="43464A"/>
                </a:solidFill>
                <a:effectLst/>
                <a:latin typeface="Cabin"/>
              </a:rPr>
              <a:t>Prospecting tools including the ability to print mailing labels and manage mail merge data.</a:t>
            </a:r>
            <a:endParaRPr lang="en-US" b="0" i="0" dirty="0">
              <a:solidFill>
                <a:srgbClr val="60666D"/>
              </a:solidFill>
              <a:effectLst/>
              <a:latin typeface="Cabin"/>
            </a:endParaRPr>
          </a:p>
          <a:p>
            <a:pPr marL="342900" indent="-342900" algn="l">
              <a:buFont typeface="Wingdings" pitchFamily="2" charset="2"/>
              <a:buChar char="§"/>
            </a:pPr>
            <a:r>
              <a:rPr lang="en-US" b="0" i="0" dirty="0">
                <a:solidFill>
                  <a:srgbClr val="43464A"/>
                </a:solidFill>
                <a:effectLst/>
                <a:latin typeface="Cabin"/>
              </a:rPr>
              <a:t>A multitude of other data including flood and seismic maps, owners’ sales and transfer histories and tax and mortgage information.</a:t>
            </a:r>
            <a:endParaRPr lang="en-US" b="0" i="0" dirty="0">
              <a:solidFill>
                <a:srgbClr val="60666D"/>
              </a:solidFill>
              <a:effectLst/>
              <a:latin typeface="Cabin"/>
            </a:endParaRPr>
          </a:p>
          <a:p>
            <a:pPr marL="342900" indent="-342900" algn="l">
              <a:buFont typeface="Wingdings" pitchFamily="2" charset="2"/>
              <a:buChar char="§"/>
            </a:pPr>
            <a:r>
              <a:rPr lang="en-US" b="0" i="0" dirty="0">
                <a:solidFill>
                  <a:srgbClr val="43464A"/>
                </a:solidFill>
                <a:effectLst/>
                <a:latin typeface="Cabin"/>
              </a:rPr>
              <a:t>A sell score which assesses the likelihood a property will be listed in the next six months.  </a:t>
            </a:r>
            <a:endParaRPr lang="en-US" b="0" i="0" dirty="0">
              <a:solidFill>
                <a:srgbClr val="60666D"/>
              </a:solidFill>
              <a:effectLst/>
              <a:latin typeface="Cabin"/>
            </a:endParaRPr>
          </a:p>
        </p:txBody>
      </p:sp>
      <p:pic>
        <p:nvPicPr>
          <p:cNvPr id="2" name="Picture 1">
            <a:extLst>
              <a:ext uri="{FF2B5EF4-FFF2-40B4-BE49-F238E27FC236}">
                <a16:creationId xmlns:a16="http://schemas.microsoft.com/office/drawing/2014/main" id="{87E59FC6-08D0-D2D9-D134-6796C5474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629" b="16629"/>
          <a:stretch/>
        </p:blipFill>
        <p:spPr>
          <a:xfrm>
            <a:off x="7118149" y="1330416"/>
            <a:ext cx="3869871" cy="1446374"/>
          </a:xfrm>
          <a:prstGeom prst="rect">
            <a:avLst/>
          </a:prstGeom>
        </p:spPr>
      </p:pic>
    </p:spTree>
    <p:extLst>
      <p:ext uri="{BB962C8B-B14F-4D97-AF65-F5344CB8AC3E}">
        <p14:creationId xmlns:p14="http://schemas.microsoft.com/office/powerpoint/2010/main" val="38139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3936F74-8FED-8D34-8A95-452443256BF8}"/>
              </a:ext>
            </a:extLst>
          </p:cNvPr>
          <p:cNvSpPr>
            <a:spLocks noGrp="1"/>
          </p:cNvSpPr>
          <p:nvPr>
            <p:ph type="body" sz="quarter" idx="10"/>
          </p:nvPr>
        </p:nvSpPr>
        <p:spPr>
          <a:xfrm>
            <a:off x="503970" y="318295"/>
            <a:ext cx="10840895" cy="1037249"/>
          </a:xfrm>
        </p:spPr>
        <p:txBody>
          <a:bodyPr>
            <a:noAutofit/>
          </a:bodyPr>
          <a:lstStyle/>
          <a:p>
            <a:r>
              <a:rPr lang="en-US" sz="3200" dirty="0"/>
              <a:t>Buyer Agency Compensation added to Detail Client Report</a:t>
            </a:r>
          </a:p>
        </p:txBody>
      </p:sp>
      <p:sp>
        <p:nvSpPr>
          <p:cNvPr id="8" name="Rectangle 7">
            <a:extLst>
              <a:ext uri="{FF2B5EF4-FFF2-40B4-BE49-F238E27FC236}">
                <a16:creationId xmlns:a16="http://schemas.microsoft.com/office/drawing/2014/main" id="{719D997F-BCE5-7528-65A5-33A67A3C3E7E}"/>
              </a:ext>
            </a:extLst>
          </p:cNvPr>
          <p:cNvSpPr/>
          <p:nvPr/>
        </p:nvSpPr>
        <p:spPr>
          <a:xfrm>
            <a:off x="636356" y="1890607"/>
            <a:ext cx="4823540" cy="153839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4640F12-003D-70F7-F177-A8148B8DE366}"/>
              </a:ext>
            </a:extLst>
          </p:cNvPr>
          <p:cNvSpPr txBox="1"/>
          <p:nvPr/>
        </p:nvSpPr>
        <p:spPr>
          <a:xfrm>
            <a:off x="840851" y="2059639"/>
            <a:ext cx="4071118" cy="923330"/>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In order to increase transparency, buyer’s agency compensation now appears in client-facing locations.</a:t>
            </a:r>
            <a:endParaRPr lang="en-US"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A13A552-9F7E-ADB4-1CDA-BC31F907C76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52803" y="1785206"/>
            <a:ext cx="5255149" cy="3024821"/>
          </a:xfrm>
          <a:prstGeom prst="rect">
            <a:avLst/>
          </a:prstGeom>
        </p:spPr>
      </p:pic>
      <p:sp>
        <p:nvSpPr>
          <p:cNvPr id="29" name="TextBox 28">
            <a:extLst>
              <a:ext uri="{FF2B5EF4-FFF2-40B4-BE49-F238E27FC236}">
                <a16:creationId xmlns:a16="http://schemas.microsoft.com/office/drawing/2014/main" id="{6E0AD6F7-5223-32B3-B25E-C160EB5149A4}"/>
              </a:ext>
            </a:extLst>
          </p:cNvPr>
          <p:cNvSpPr txBox="1"/>
          <p:nvPr/>
        </p:nvSpPr>
        <p:spPr>
          <a:xfrm>
            <a:off x="840851" y="3769958"/>
            <a:ext cx="5255149" cy="2123658"/>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Buyer agency compensation is now displayed at the following locations:</a:t>
            </a:r>
          </a:p>
          <a:p>
            <a:endParaRPr lang="en-US" sz="1050" dirty="0">
              <a:latin typeface="Calibri" panose="020F0502020204030204" pitchFamily="34" charset="0"/>
              <a:cs typeface="Calibri" panose="020F0502020204030204" pitchFamily="34" charset="0"/>
            </a:endParaRPr>
          </a:p>
          <a:p>
            <a:pPr marL="342900" indent="-342900">
              <a:buFont typeface="Wingdings" pitchFamily="2" charset="2"/>
              <a:buChar char="§"/>
            </a:pPr>
            <a:r>
              <a:rPr lang="en-US" sz="2400" dirty="0">
                <a:latin typeface="Calibri" panose="020F0502020204030204" pitchFamily="34" charset="0"/>
                <a:cs typeface="Calibri" panose="020F0502020204030204" pitchFamily="34" charset="0"/>
              </a:rPr>
              <a:t>Detail Client Reports</a:t>
            </a:r>
          </a:p>
          <a:p>
            <a:pPr marL="342900" indent="-342900">
              <a:buFont typeface="Wingdings" pitchFamily="2" charset="2"/>
              <a:buChar char="§"/>
            </a:pPr>
            <a:r>
              <a:rPr lang="en-US" sz="2400" dirty="0">
                <a:latin typeface="Calibri" panose="020F0502020204030204" pitchFamily="34" charset="0"/>
                <a:cs typeface="Calibri" panose="020F0502020204030204" pitchFamily="34" charset="0"/>
              </a:rPr>
              <a:t>Client print-outs</a:t>
            </a:r>
          </a:p>
          <a:p>
            <a:pPr marL="342900" indent="-342900">
              <a:buFont typeface="Wingdings" pitchFamily="2" charset="2"/>
              <a:buChar char="§"/>
            </a:pPr>
            <a:r>
              <a:rPr lang="en-US" sz="2400" dirty="0">
                <a:latin typeface="Calibri" panose="020F0502020204030204" pitchFamily="34" charset="0"/>
                <a:cs typeface="Calibri" panose="020F0502020204030204" pitchFamily="34" charset="0"/>
              </a:rPr>
              <a:t>connectMLS Client Portal</a:t>
            </a:r>
          </a:p>
        </p:txBody>
      </p:sp>
      <p:sp>
        <p:nvSpPr>
          <p:cNvPr id="2" name="Rectangle: Rounded Corners 20">
            <a:extLst>
              <a:ext uri="{FF2B5EF4-FFF2-40B4-BE49-F238E27FC236}">
                <a16:creationId xmlns:a16="http://schemas.microsoft.com/office/drawing/2014/main" id="{C9B94AE4-38B7-4BC1-50A8-20121F516100}"/>
              </a:ext>
            </a:extLst>
          </p:cNvPr>
          <p:cNvSpPr/>
          <p:nvPr/>
        </p:nvSpPr>
        <p:spPr>
          <a:xfrm>
            <a:off x="7424454" y="5197086"/>
            <a:ext cx="3376584" cy="58189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a:extLst>
              <a:ext uri="{FF2B5EF4-FFF2-40B4-BE49-F238E27FC236}">
                <a16:creationId xmlns:a16="http://schemas.microsoft.com/office/drawing/2014/main" id="{7F3E3069-F58A-B27D-D61A-E9E78669B6A2}"/>
              </a:ext>
            </a:extLst>
          </p:cNvPr>
          <p:cNvSpPr txBox="1"/>
          <p:nvPr/>
        </p:nvSpPr>
        <p:spPr>
          <a:xfrm>
            <a:off x="7424455" y="5304801"/>
            <a:ext cx="3376584" cy="338554"/>
          </a:xfrm>
          <a:prstGeom prst="rect">
            <a:avLst/>
          </a:prstGeom>
          <a:noFill/>
        </p:spPr>
        <p:txBody>
          <a:bodyPr wrap="square" rtlCol="0" anchor="t">
            <a:spAutoFit/>
          </a:bodyPr>
          <a:lstStyle/>
          <a:p>
            <a:pPr algn="ctr"/>
            <a:r>
              <a:rPr lang="en-US" sz="1600" b="1" dirty="0">
                <a:solidFill>
                  <a:schemeClr val="accent1"/>
                </a:solidFill>
                <a:latin typeface="Calibri" panose="020F0502020204030204" pitchFamily="34" charset="0"/>
                <a:ea typeface="+mn-lt"/>
                <a:cs typeface="Calibri" panose="020F0502020204030204" pitchFamily="34" charset="0"/>
                <a:hlinkClick r:id="rId3"/>
              </a:rPr>
              <a:t>See how it looks</a:t>
            </a:r>
            <a:endParaRPr lang="en-US" sz="1600" b="1" dirty="0">
              <a:solidFill>
                <a:schemeClr val="accent1"/>
              </a:solidFill>
              <a:latin typeface="Calibri" panose="020F0502020204030204" pitchFamily="34" charset="0"/>
              <a:cs typeface="Calibri" panose="020F0502020204030204" pitchFamily="34" charset="0"/>
              <a:hlinkClick r:id="rId4"/>
            </a:endParaRPr>
          </a:p>
        </p:txBody>
      </p:sp>
    </p:spTree>
    <p:extLst>
      <p:ext uri="{BB962C8B-B14F-4D97-AF65-F5344CB8AC3E}">
        <p14:creationId xmlns:p14="http://schemas.microsoft.com/office/powerpoint/2010/main" val="120860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A86E3-3A5A-87B0-57BC-30EB9AB8B2B0}"/>
              </a:ext>
            </a:extLst>
          </p:cNvPr>
          <p:cNvSpPr>
            <a:spLocks noGrp="1"/>
          </p:cNvSpPr>
          <p:nvPr>
            <p:ph type="body" sz="quarter" idx="10"/>
          </p:nvPr>
        </p:nvSpPr>
        <p:spPr/>
        <p:txBody>
          <a:bodyPr>
            <a:noAutofit/>
          </a:bodyPr>
          <a:lstStyle/>
          <a:p>
            <a:r>
              <a:rPr lang="en-US" dirty="0"/>
              <a:t>Answers to FAQs</a:t>
            </a:r>
          </a:p>
        </p:txBody>
      </p:sp>
    </p:spTree>
    <p:extLst>
      <p:ext uri="{BB962C8B-B14F-4D97-AF65-F5344CB8AC3E}">
        <p14:creationId xmlns:p14="http://schemas.microsoft.com/office/powerpoint/2010/main" val="3922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lstStyle/>
          <a:p>
            <a:r>
              <a:rPr lang="en-US" dirty="0"/>
              <a:t>Frequently asked questions</a:t>
            </a:r>
          </a:p>
        </p:txBody>
      </p:sp>
      <p:sp>
        <p:nvSpPr>
          <p:cNvPr id="14" name="Text Placeholder 2">
            <a:extLst>
              <a:ext uri="{FF2B5EF4-FFF2-40B4-BE49-F238E27FC236}">
                <a16:creationId xmlns:a16="http://schemas.microsoft.com/office/drawing/2014/main" id="{5D08CD5B-6877-D2A9-BB38-20E91437C985}"/>
              </a:ext>
            </a:extLst>
          </p:cNvPr>
          <p:cNvSpPr>
            <a:spLocks noGrp="1"/>
          </p:cNvSpPr>
          <p:nvPr>
            <p:ph type="body" sz="quarter" idx="11"/>
          </p:nvPr>
        </p:nvSpPr>
        <p:spPr>
          <a:xfrm>
            <a:off x="1698376" y="3429000"/>
            <a:ext cx="4160088" cy="2112966"/>
          </a:xfrm>
        </p:spPr>
        <p:txBody>
          <a:bodyPr>
            <a:noAutofit/>
          </a:bodyPr>
          <a:lstStyle/>
          <a:p>
            <a:pPr marL="0" marR="0" fontAlgn="base">
              <a:lnSpc>
                <a:spcPct val="107000"/>
              </a:lnSpc>
              <a:spcBef>
                <a:spcPts val="0"/>
              </a:spcBef>
              <a:spcAft>
                <a:spcPts val="0"/>
              </a:spcAft>
            </a:pPr>
            <a:r>
              <a:rPr lang="en-US" kern="0" dirty="0">
                <a:effectLst/>
                <a:latin typeface="+mn-lt"/>
                <a:ea typeface="Times New Roman" panose="02020603050405020304" pitchFamily="18" charset="0"/>
                <a:cs typeface="Times New Roman" panose="02020603050405020304" pitchFamily="18" charset="0"/>
              </a:rPr>
              <a:t>What’s the difference between a Private listing and an Exempt listing?</a:t>
            </a:r>
            <a:endParaRPr lang="en-US" kern="100" dirty="0">
              <a:effectLst/>
              <a:latin typeface="+mn-lt"/>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94A25685-3E26-3A95-A2DA-914D57A52E3D}"/>
              </a:ext>
            </a:extLst>
          </p:cNvPr>
          <p:cNvCxnSpPr>
            <a:cxnSpLocks/>
          </p:cNvCxnSpPr>
          <p:nvPr/>
        </p:nvCxnSpPr>
        <p:spPr>
          <a:xfrm>
            <a:off x="2472038" y="2856171"/>
            <a:ext cx="334859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04810A-1F51-C440-E40F-34739A6BB3E1}"/>
              </a:ext>
            </a:extLst>
          </p:cNvPr>
          <p:cNvSpPr txBox="1"/>
          <p:nvPr/>
        </p:nvSpPr>
        <p:spPr>
          <a:xfrm>
            <a:off x="1603195" y="2232569"/>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pic>
        <p:nvPicPr>
          <p:cNvPr id="6" name="Picture 5" descr="A hand writing on a paper with a house model&#10;&#10;Description automatically generated">
            <a:extLst>
              <a:ext uri="{FF2B5EF4-FFF2-40B4-BE49-F238E27FC236}">
                <a16:creationId xmlns:a16="http://schemas.microsoft.com/office/drawing/2014/main" id="{40C1FF6F-0818-5CD8-FA54-2CE9D0FD8A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1374" y="2290766"/>
            <a:ext cx="4876800" cy="3251200"/>
          </a:xfrm>
          <a:prstGeom prst="rect">
            <a:avLst/>
          </a:prstGeom>
        </p:spPr>
      </p:pic>
    </p:spTree>
    <p:extLst>
      <p:ext uri="{BB962C8B-B14F-4D97-AF65-F5344CB8AC3E}">
        <p14:creationId xmlns:p14="http://schemas.microsoft.com/office/powerpoint/2010/main" val="304502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3C6C3-6DFC-BEAC-AC3D-95737408C52F}"/>
              </a:ext>
            </a:extLst>
          </p:cNvPr>
          <p:cNvSpPr>
            <a:spLocks noGrp="1"/>
          </p:cNvSpPr>
          <p:nvPr>
            <p:ph type="body" sz="quarter" idx="10"/>
          </p:nvPr>
        </p:nvSpPr>
        <p:spPr>
          <a:xfrm>
            <a:off x="655320" y="493819"/>
            <a:ext cx="10749310" cy="708025"/>
          </a:xfrm>
        </p:spPr>
        <p:txBody>
          <a:bodyPr>
            <a:normAutofit/>
          </a:bodyPr>
          <a:lstStyle/>
          <a:p>
            <a:r>
              <a:rPr lang="en-US" dirty="0"/>
              <a:t>Frequently asked questions</a:t>
            </a:r>
          </a:p>
        </p:txBody>
      </p:sp>
      <p:sp>
        <p:nvSpPr>
          <p:cNvPr id="20" name="TextBox 19">
            <a:extLst>
              <a:ext uri="{FF2B5EF4-FFF2-40B4-BE49-F238E27FC236}">
                <a16:creationId xmlns:a16="http://schemas.microsoft.com/office/drawing/2014/main" id="{29062F98-53A1-73F3-C713-31B3DFA5176E}"/>
              </a:ext>
            </a:extLst>
          </p:cNvPr>
          <p:cNvSpPr txBox="1"/>
          <p:nvPr/>
        </p:nvSpPr>
        <p:spPr>
          <a:xfrm>
            <a:off x="671212" y="1297143"/>
            <a:ext cx="515713"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Q</a:t>
            </a:r>
          </a:p>
        </p:txBody>
      </p:sp>
      <p:sp>
        <p:nvSpPr>
          <p:cNvPr id="28" name="Text Placeholder 2">
            <a:extLst>
              <a:ext uri="{FF2B5EF4-FFF2-40B4-BE49-F238E27FC236}">
                <a16:creationId xmlns:a16="http://schemas.microsoft.com/office/drawing/2014/main" id="{0496CA09-5E28-5923-70B1-D3DDC836CB48}"/>
              </a:ext>
            </a:extLst>
          </p:cNvPr>
          <p:cNvSpPr txBox="1">
            <a:spLocks/>
          </p:cNvSpPr>
          <p:nvPr/>
        </p:nvSpPr>
        <p:spPr>
          <a:xfrm>
            <a:off x="3493613" y="3429000"/>
            <a:ext cx="5204773" cy="1957906"/>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1800" b="0" i="0" dirty="0">
                <a:solidFill>
                  <a:srgbClr val="323338"/>
                </a:solidFill>
                <a:effectLst/>
                <a:latin typeface="+mn-lt"/>
              </a:rPr>
              <a:t>Exempt listings are permitted to be fully excluded from the MLS at the direction of the seller and may not be publicly marketed. Private listings are mini drafts of property information that are being pre-marketed to MRED subscribers and must be input into connectMLS within 24 hours of public advertising.</a:t>
            </a:r>
            <a:endParaRPr lang="en-US" sz="1800" b="0" i="0" dirty="0">
              <a:effectLst/>
              <a:latin typeface="+mn-lt"/>
            </a:endParaRPr>
          </a:p>
        </p:txBody>
      </p:sp>
      <p:cxnSp>
        <p:nvCxnSpPr>
          <p:cNvPr id="29" name="Straight Connector 28">
            <a:extLst>
              <a:ext uri="{FF2B5EF4-FFF2-40B4-BE49-F238E27FC236}">
                <a16:creationId xmlns:a16="http://schemas.microsoft.com/office/drawing/2014/main" id="{8CE2763F-577B-7A45-5D8B-26B7796A5DC0}"/>
              </a:ext>
            </a:extLst>
          </p:cNvPr>
          <p:cNvCxnSpPr>
            <a:cxnSpLocks/>
          </p:cNvCxnSpPr>
          <p:nvPr/>
        </p:nvCxnSpPr>
        <p:spPr>
          <a:xfrm>
            <a:off x="0" y="3045894"/>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44F0119-23C5-4CBB-590F-CAFA2C17E8D2}"/>
              </a:ext>
            </a:extLst>
          </p:cNvPr>
          <p:cNvSpPr txBox="1"/>
          <p:nvPr/>
        </p:nvSpPr>
        <p:spPr>
          <a:xfrm>
            <a:off x="705608" y="3276925"/>
            <a:ext cx="805779" cy="1200329"/>
          </a:xfrm>
          <a:prstGeom prst="rect">
            <a:avLst/>
          </a:prstGeom>
          <a:noFill/>
        </p:spPr>
        <p:txBody>
          <a:bodyPr wrap="square">
            <a:spAutoFit/>
          </a:bodyPr>
          <a:lstStyle/>
          <a:p>
            <a:r>
              <a:rPr lang="en-US" sz="7200" b="1" dirty="0">
                <a:latin typeface="Calibri" panose="020F0502020204030204" pitchFamily="34" charset="0"/>
                <a:ea typeface="Calibri" panose="020F0502020204030204" pitchFamily="34" charset="0"/>
                <a:cs typeface="Calibri" panose="020F0502020204030204" pitchFamily="34" charset="0"/>
              </a:rPr>
              <a:t>A</a:t>
            </a:r>
          </a:p>
        </p:txBody>
      </p:sp>
      <p:sp>
        <p:nvSpPr>
          <p:cNvPr id="5" name="Text Placeholder 2">
            <a:extLst>
              <a:ext uri="{FF2B5EF4-FFF2-40B4-BE49-F238E27FC236}">
                <a16:creationId xmlns:a16="http://schemas.microsoft.com/office/drawing/2014/main" id="{26153FCB-7B80-87F6-8DA2-8D23CC352980}"/>
              </a:ext>
            </a:extLst>
          </p:cNvPr>
          <p:cNvSpPr txBox="1">
            <a:spLocks/>
          </p:cNvSpPr>
          <p:nvPr/>
        </p:nvSpPr>
        <p:spPr>
          <a:xfrm>
            <a:off x="2895872" y="1584949"/>
            <a:ext cx="6773907" cy="946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fontAlgn="base">
              <a:lnSpc>
                <a:spcPct val="107000"/>
              </a:lnSpc>
              <a:spcBef>
                <a:spcPts val="0"/>
              </a:spcBef>
              <a:spcAft>
                <a:spcPts val="0"/>
              </a:spcAft>
            </a:pPr>
            <a:r>
              <a:rPr lang="en-US" sz="1800" kern="0" dirty="0">
                <a:effectLst/>
                <a:latin typeface="+mn-lt"/>
                <a:ea typeface="Times New Roman" panose="02020603050405020304" pitchFamily="18" charset="0"/>
                <a:cs typeface="Times New Roman" panose="02020603050405020304" pitchFamily="18" charset="0"/>
              </a:rPr>
              <a:t>What’s the difference between a Private listing and an Exempt listing?</a:t>
            </a:r>
            <a:endParaRPr lang="en-US" sz="1800" kern="100" dirty="0">
              <a:effectLst/>
              <a:latin typeface="+mn-l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14C9311-24C5-5368-BA2F-7973CDD232C9}"/>
              </a:ext>
            </a:extLst>
          </p:cNvPr>
          <p:cNvGrpSpPr/>
          <p:nvPr/>
        </p:nvGrpSpPr>
        <p:grpSpPr>
          <a:xfrm>
            <a:off x="829529" y="2394923"/>
            <a:ext cx="507491" cy="220508"/>
            <a:chOff x="3828351" y="5776997"/>
            <a:chExt cx="666412" cy="289560"/>
          </a:xfrm>
          <a:solidFill>
            <a:schemeClr val="accent1"/>
          </a:solidFill>
        </p:grpSpPr>
        <p:sp>
          <p:nvSpPr>
            <p:cNvPr id="7" name="Isosceles Triangle 6">
              <a:extLst>
                <a:ext uri="{FF2B5EF4-FFF2-40B4-BE49-F238E27FC236}">
                  <a16:creationId xmlns:a16="http://schemas.microsoft.com/office/drawing/2014/main" id="{CB0A1701-AC2B-C6D2-5040-D9144E498FC4}"/>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EE15B515-5067-6AAA-4779-BE98863278E2}"/>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251F104-2C83-2EB7-47D8-C6D166EA652E}"/>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680236A-B2B7-D46F-DA41-08C38AE9037A}"/>
              </a:ext>
            </a:extLst>
          </p:cNvPr>
          <p:cNvGrpSpPr/>
          <p:nvPr/>
        </p:nvGrpSpPr>
        <p:grpSpPr>
          <a:xfrm>
            <a:off x="829528" y="4349227"/>
            <a:ext cx="507491" cy="220508"/>
            <a:chOff x="3828351" y="5776997"/>
            <a:chExt cx="666412" cy="289560"/>
          </a:xfrm>
          <a:solidFill>
            <a:schemeClr val="accent4"/>
          </a:solidFill>
        </p:grpSpPr>
        <p:sp>
          <p:nvSpPr>
            <p:cNvPr id="4" name="Isosceles Triangle 3">
              <a:extLst>
                <a:ext uri="{FF2B5EF4-FFF2-40B4-BE49-F238E27FC236}">
                  <a16:creationId xmlns:a16="http://schemas.microsoft.com/office/drawing/2014/main" id="{80BE3B53-6A69-73C2-F373-CD874737B661}"/>
                </a:ext>
              </a:extLst>
            </p:cNvPr>
            <p:cNvSpPr/>
            <p:nvPr/>
          </p:nvSpPr>
          <p:spPr>
            <a:xfrm rot="5400000">
              <a:off x="4251960"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40A04C-01CE-A192-9784-FBDE88B24A28}"/>
                </a:ext>
              </a:extLst>
            </p:cNvPr>
            <p:cNvSpPr/>
            <p:nvPr/>
          </p:nvSpPr>
          <p:spPr>
            <a:xfrm rot="5400000">
              <a:off x="4016777"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4C68E982-D205-B65C-1DA1-F7F5301446F7}"/>
                </a:ext>
              </a:extLst>
            </p:cNvPr>
            <p:cNvSpPr/>
            <p:nvPr/>
          </p:nvSpPr>
          <p:spPr>
            <a:xfrm rot="5400000">
              <a:off x="3781594" y="5823754"/>
              <a:ext cx="289560" cy="19604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2822737"/>
      </p:ext>
    </p:extLst>
  </p:cSld>
  <p:clrMapOvr>
    <a:masterClrMapping/>
  </p:clrMapOvr>
</p:sld>
</file>

<file path=ppt/theme/theme1.xml><?xml version="1.0" encoding="utf-8"?>
<a:theme xmlns:a="http://schemas.openxmlformats.org/drawingml/2006/main" name="Office Theme">
  <a:themeElements>
    <a:clrScheme name="Custom 1">
      <a:dk1>
        <a:srgbClr val="4D4D4D"/>
      </a:dk1>
      <a:lt1>
        <a:sysClr val="window" lastClr="FFFFFF"/>
      </a:lt1>
      <a:dk2>
        <a:srgbClr val="52597C"/>
      </a:dk2>
      <a:lt2>
        <a:srgbClr val="F5EAE3"/>
      </a:lt2>
      <a:accent1>
        <a:srgbClr val="6DC3DB"/>
      </a:accent1>
      <a:accent2>
        <a:srgbClr val="CEDF77"/>
      </a:accent2>
      <a:accent3>
        <a:srgbClr val="D8EC6D"/>
      </a:accent3>
      <a:accent4>
        <a:srgbClr val="FF7C61"/>
      </a:accent4>
      <a:accent5>
        <a:srgbClr val="FCB675"/>
      </a:accent5>
      <a:accent6>
        <a:srgbClr val="CAE9F2"/>
      </a:accent6>
      <a:hlink>
        <a:srgbClr val="47B3D1"/>
      </a:hlink>
      <a:folHlink>
        <a:srgbClr val="47B3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ker_Slides_Template_0423" id="{37987116-ADE3-4943-AB89-E37628AC1827}" vid="{B72E266F-546F-4370-AC2A-9B0A66BB86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9607</TotalTime>
  <Words>1295</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Cabin</vt:lpstr>
      <vt:lpstr>Calibri</vt:lpstr>
      <vt:lpstr>Selawik Semibold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Sharp</dc:creator>
  <cp:lastModifiedBy>Sharon Halperin</cp:lastModifiedBy>
  <cp:revision>76</cp:revision>
  <dcterms:created xsi:type="dcterms:W3CDTF">2023-04-20T18:48:40Z</dcterms:created>
  <dcterms:modified xsi:type="dcterms:W3CDTF">2023-09-11T17:42:26Z</dcterms:modified>
</cp:coreProperties>
</file>