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61" r:id="rId5"/>
    <p:sldId id="921" r:id="rId6"/>
    <p:sldId id="989" r:id="rId7"/>
    <p:sldId id="996" r:id="rId8"/>
    <p:sldId id="965" r:id="rId9"/>
    <p:sldId id="964" r:id="rId10"/>
    <p:sldId id="990" r:id="rId11"/>
    <p:sldId id="927" r:id="rId12"/>
    <p:sldId id="977" r:id="rId13"/>
    <p:sldId id="978" r:id="rId14"/>
    <p:sldId id="981" r:id="rId15"/>
    <p:sldId id="982" r:id="rId16"/>
    <p:sldId id="991" r:id="rId17"/>
    <p:sldId id="992" r:id="rId18"/>
    <p:sldId id="993" r:id="rId19"/>
    <p:sldId id="994" r:id="rId20"/>
    <p:sldId id="941" r:id="rId21"/>
    <p:sldId id="942" r:id="rId22"/>
    <p:sldId id="984" r:id="rId23"/>
    <p:sldId id="943" r:id="rId24"/>
    <p:sldId id="25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24663C-2D0A-3945-10BB-F2D97C62B8B5}" name="Sarah Burke" initials="SB" userId="S::sarah.burke@mredllc.com::fe997e25-cded-4df5-9978-3b6925bcd9fb" providerId="AD"/>
  <p188:author id="{DD1BA981-90AE-7213-DEA8-8B9A70F4BB66}" name="Jeremy Sharp" initials="JS" userId="S::jeremy.sharp@mredllc.com::4d386e52-0663-450f-a212-1a72ffee3f14" providerId="AD"/>
  <p188:author id="{84B58CB3-7460-582F-1173-E963D5AAD4AB}" name="Jon Broadbooks" initials="JB" userId="S::jon@mredllc.com::64565873-3f33-4a7d-ad65-8705a9f8a3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B3D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76E28-54ED-486F-8318-C92B637A8288}" v="3" dt="2023-09-11T17:47:07.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79" d="100"/>
          <a:sy n="79" d="100"/>
        </p:scale>
        <p:origin x="9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33F74-B2C9-4F69-9F4E-0EA3F4834011}" type="datetimeFigureOut">
              <a:rPr lang="en-US" smtClean="0"/>
              <a:t>9/11/2023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0F2C7-A5CC-405D-9799-DBEA624FD7E7}" type="slidenum">
              <a:rPr lang="en-US" smtClean="0"/>
              <a:t>‹#›</a:t>
            </a:fld>
            <a:endParaRPr lang="en-US"/>
          </a:p>
        </p:txBody>
      </p:sp>
    </p:spTree>
    <p:extLst>
      <p:ext uri="{BB962C8B-B14F-4D97-AF65-F5344CB8AC3E}">
        <p14:creationId xmlns:p14="http://schemas.microsoft.com/office/powerpoint/2010/main" val="2590344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63C7A6-13A7-1447-EBE5-E4C5836FF6A2}"/>
              </a:ext>
            </a:extLst>
          </p:cNvPr>
          <p:cNvSpPr/>
          <p:nvPr userDrawn="1"/>
        </p:nvSpPr>
        <p:spPr>
          <a:xfrm>
            <a:off x="0"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picture containing comb&#10;&#10;Description automatically generated">
            <a:extLst>
              <a:ext uri="{FF2B5EF4-FFF2-40B4-BE49-F238E27FC236}">
                <a16:creationId xmlns:a16="http://schemas.microsoft.com/office/drawing/2014/main" id="{953A3509-A928-8BDA-72D5-8CB8916BBBA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4186325"/>
            <a:ext cx="1554480" cy="2602762"/>
          </a:xfrm>
          <a:prstGeom prst="rect">
            <a:avLst/>
          </a:prstGeom>
        </p:spPr>
      </p:pic>
      <p:pic>
        <p:nvPicPr>
          <p:cNvPr id="12" name="Picture 11" descr="A picture containing comb&#10;&#10;Description automatically generated">
            <a:extLst>
              <a:ext uri="{FF2B5EF4-FFF2-40B4-BE49-F238E27FC236}">
                <a16:creationId xmlns:a16="http://schemas.microsoft.com/office/drawing/2014/main" id="{40AAC383-6F50-474C-F2AC-A275254D82E4}"/>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8762997" y="-1"/>
            <a:ext cx="2294467" cy="982127"/>
          </a:xfrm>
          <a:prstGeom prst="rect">
            <a:avLst/>
          </a:prstGeom>
        </p:spPr>
      </p:pic>
      <p:sp>
        <p:nvSpPr>
          <p:cNvPr id="13" name="Rectangle 12">
            <a:extLst>
              <a:ext uri="{FF2B5EF4-FFF2-40B4-BE49-F238E27FC236}">
                <a16:creationId xmlns:a16="http://schemas.microsoft.com/office/drawing/2014/main" id="{CC24EDB1-3124-7765-4088-5621D32F1D02}"/>
              </a:ext>
            </a:extLst>
          </p:cNvPr>
          <p:cNvSpPr/>
          <p:nvPr userDrawn="1"/>
        </p:nvSpPr>
        <p:spPr>
          <a:xfrm flipV="1">
            <a:off x="2042161" y="4830098"/>
            <a:ext cx="2382982" cy="71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EAF672B6-C9BF-D18E-5D78-CC1C9223EED4}"/>
              </a:ext>
            </a:extLst>
          </p:cNvPr>
          <p:cNvSpPr>
            <a:spLocks noGrp="1"/>
          </p:cNvSpPr>
          <p:nvPr>
            <p:ph type="body" sz="quarter" idx="10" hasCustomPrompt="1"/>
          </p:nvPr>
        </p:nvSpPr>
        <p:spPr>
          <a:xfrm>
            <a:off x="1924049" y="4022725"/>
            <a:ext cx="7470471" cy="654050"/>
          </a:xfrm>
        </p:spPr>
        <p:txBody>
          <a:bodyPr>
            <a:noAutofit/>
          </a:bodyPr>
          <a:lstStyle>
            <a:lvl1pPr marL="0" indent="0">
              <a:buNone/>
              <a:defRPr lang="en-US" sz="4200" b="1" kern="1200" dirty="0" smtClean="0">
                <a:solidFill>
                  <a:schemeClr val="bg1"/>
                </a:solidFill>
                <a:latin typeface="Calibri" panose="020F0502020204030204" pitchFamily="34" charset="0"/>
                <a:ea typeface="+mj-ea"/>
                <a:cs typeface="Calibri" panose="020F0502020204030204" pitchFamily="34" charset="0"/>
              </a:defRPr>
            </a:lvl1pPr>
            <a:lvl2pPr>
              <a:defRPr lang="en-US" sz="4000" kern="1200" dirty="0" smtClean="0">
                <a:solidFill>
                  <a:schemeClr val="bg1"/>
                </a:solidFill>
                <a:latin typeface="Selawik Semibold" panose="020B0702040204020203" pitchFamily="34" charset="0"/>
                <a:ea typeface="+mj-ea"/>
                <a:cs typeface="+mj-cs"/>
              </a:defRPr>
            </a:lvl2pPr>
            <a:lvl3pPr>
              <a:defRPr lang="en-US" sz="4000" kern="1200" dirty="0" smtClean="0">
                <a:solidFill>
                  <a:schemeClr val="bg1"/>
                </a:solidFill>
                <a:latin typeface="Selawik Semibold" panose="020B0702040204020203" pitchFamily="34" charset="0"/>
                <a:ea typeface="+mj-ea"/>
                <a:cs typeface="+mj-cs"/>
              </a:defRPr>
            </a:lvl3pPr>
            <a:lvl4pPr>
              <a:defRPr lang="en-US" sz="4000" kern="1200" dirty="0" smtClean="0">
                <a:solidFill>
                  <a:schemeClr val="bg1"/>
                </a:solidFill>
                <a:latin typeface="Selawik Semibold" panose="020B0702040204020203" pitchFamily="34" charset="0"/>
                <a:ea typeface="+mj-ea"/>
                <a:cs typeface="+mj-cs"/>
              </a:defRPr>
            </a:lvl4pPr>
            <a:lvl5pPr>
              <a:defRPr lang="en-US" sz="4000" kern="1200" dirty="0">
                <a:solidFill>
                  <a:schemeClr val="bg1"/>
                </a:solidFill>
                <a:latin typeface="Selawik Semibold" panose="020B0702040204020203" pitchFamily="34" charset="0"/>
                <a:ea typeface="+mj-ea"/>
                <a:cs typeface="+mj-cs"/>
              </a:defRPr>
            </a:lvl5pPr>
          </a:lstStyle>
          <a:p>
            <a:pPr lvl="0"/>
            <a:r>
              <a:rPr lang="en-US" dirty="0"/>
              <a:t>Title goes here</a:t>
            </a:r>
          </a:p>
        </p:txBody>
      </p:sp>
      <p:sp>
        <p:nvSpPr>
          <p:cNvPr id="19" name="Text Placeholder 18">
            <a:extLst>
              <a:ext uri="{FF2B5EF4-FFF2-40B4-BE49-F238E27FC236}">
                <a16:creationId xmlns:a16="http://schemas.microsoft.com/office/drawing/2014/main" id="{DF9D4D6C-5BB7-0E59-0DDC-F9B308620E34}"/>
              </a:ext>
            </a:extLst>
          </p:cNvPr>
          <p:cNvSpPr>
            <a:spLocks noGrp="1"/>
          </p:cNvSpPr>
          <p:nvPr>
            <p:ph type="body" sz="quarter" idx="11" hasCustomPrompt="1"/>
          </p:nvPr>
        </p:nvSpPr>
        <p:spPr>
          <a:xfrm>
            <a:off x="1924050" y="5054600"/>
            <a:ext cx="7470470" cy="477838"/>
          </a:xfrm>
        </p:spPr>
        <p:txBody>
          <a:bodyPr>
            <a:normAutofit/>
          </a:bodyPr>
          <a:lstStyle>
            <a:lvl1pPr marL="0" indent="0">
              <a:buNone/>
              <a:defRPr lang="en-US" sz="2800" kern="1200" dirty="0" smtClean="0">
                <a:solidFill>
                  <a:schemeClr val="bg1"/>
                </a:solidFill>
                <a:latin typeface="Calibri" panose="020F0502020204030204" pitchFamily="34" charset="0"/>
                <a:ea typeface="+mn-ea"/>
                <a:cs typeface="Calibri" panose="020F0502020204030204" pitchFamily="34" charset="0"/>
              </a:defRPr>
            </a:lvl1pPr>
            <a:lvl2pPr>
              <a:defRPr lang="en-US" sz="2600" kern="1200" dirty="0" smtClean="0">
                <a:solidFill>
                  <a:schemeClr val="bg1"/>
                </a:solidFill>
                <a:latin typeface="+mn-lt"/>
                <a:ea typeface="+mn-ea"/>
                <a:cs typeface="+mn-cs"/>
              </a:defRPr>
            </a:lvl2pPr>
            <a:lvl3pPr>
              <a:defRPr lang="en-US" sz="2600" kern="1200" dirty="0" smtClean="0">
                <a:solidFill>
                  <a:schemeClr val="bg1"/>
                </a:solidFill>
                <a:latin typeface="+mn-lt"/>
                <a:ea typeface="+mn-ea"/>
                <a:cs typeface="+mn-cs"/>
              </a:defRPr>
            </a:lvl3pPr>
            <a:lvl4pPr>
              <a:defRPr lang="en-US" sz="2600" kern="1200" dirty="0" smtClean="0">
                <a:solidFill>
                  <a:schemeClr val="bg1"/>
                </a:solidFill>
                <a:latin typeface="+mn-lt"/>
                <a:ea typeface="+mn-ea"/>
                <a:cs typeface="+mn-cs"/>
              </a:defRPr>
            </a:lvl4pPr>
            <a:lvl5pPr marL="1828800" indent="0">
              <a:buNone/>
              <a:defRPr lang="en-US" sz="2600" kern="1200" dirty="0">
                <a:solidFill>
                  <a:schemeClr val="bg1"/>
                </a:solidFill>
                <a:latin typeface="+mn-lt"/>
                <a:ea typeface="+mn-ea"/>
                <a:cs typeface="+mn-cs"/>
              </a:defRPr>
            </a:lvl5pPr>
          </a:lstStyle>
          <a:p>
            <a:pPr lvl="0"/>
            <a:r>
              <a:rPr lang="en-US" dirty="0"/>
              <a:t>Subtitle goes here | 9.14.22</a:t>
            </a:r>
          </a:p>
        </p:txBody>
      </p:sp>
      <p:pic>
        <p:nvPicPr>
          <p:cNvPr id="2" name="Picture 1" descr="A picture containing text, clipart&#10;&#10;Description automatically generated">
            <a:extLst>
              <a:ext uri="{FF2B5EF4-FFF2-40B4-BE49-F238E27FC236}">
                <a16:creationId xmlns:a16="http://schemas.microsoft.com/office/drawing/2014/main" id="{994D4B56-A887-BE4E-F528-1C6FF0944911}"/>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8815" y="531015"/>
            <a:ext cx="2134617" cy="405878"/>
          </a:xfrm>
          <a:prstGeom prst="rect">
            <a:avLst/>
          </a:prstGeom>
        </p:spPr>
      </p:pic>
    </p:spTree>
    <p:extLst>
      <p:ext uri="{BB962C8B-B14F-4D97-AF65-F5344CB8AC3E}">
        <p14:creationId xmlns:p14="http://schemas.microsoft.com/office/powerpoint/2010/main" val="88787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 Whi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670A88-03C5-3CBF-EE9B-87FAAB9801D9}"/>
              </a:ext>
            </a:extLst>
          </p:cNvPr>
          <p:cNvSpPr/>
          <p:nvPr userDrawn="1"/>
        </p:nvSpPr>
        <p:spPr>
          <a:xfrm>
            <a:off x="0" y="6622473"/>
            <a:ext cx="3990109" cy="235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text&#10;&#10;Description automatically generated">
            <a:extLst>
              <a:ext uri="{FF2B5EF4-FFF2-40B4-BE49-F238E27FC236}">
                <a16:creationId xmlns:a16="http://schemas.microsoft.com/office/drawing/2014/main" id="{9EB4704F-3CBE-BA65-BD49-13A213C28D4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927267" y="-297804"/>
            <a:ext cx="5264733" cy="928118"/>
          </a:xfrm>
          <a:prstGeom prst="rect">
            <a:avLst/>
          </a:prstGeom>
        </p:spPr>
      </p:pic>
      <p:sp>
        <p:nvSpPr>
          <p:cNvPr id="16" name="Text Placeholder 15">
            <a:extLst>
              <a:ext uri="{FF2B5EF4-FFF2-40B4-BE49-F238E27FC236}">
                <a16:creationId xmlns:a16="http://schemas.microsoft.com/office/drawing/2014/main" id="{13A3FA35-2544-7B12-54FB-9A9C872AAC85}"/>
              </a:ext>
            </a:extLst>
          </p:cNvPr>
          <p:cNvSpPr>
            <a:spLocks noGrp="1"/>
          </p:cNvSpPr>
          <p:nvPr>
            <p:ph type="body" sz="quarter" idx="10" hasCustomPrompt="1"/>
          </p:nvPr>
        </p:nvSpPr>
        <p:spPr>
          <a:xfrm>
            <a:off x="612774" y="4686300"/>
            <a:ext cx="8809017" cy="652463"/>
          </a:xfrm>
        </p:spPr>
        <p:txBody>
          <a:bodyPr>
            <a:noAutofit/>
          </a:bodyPr>
          <a:lstStyle>
            <a:lvl1pPr marL="0" indent="0">
              <a:buNone/>
              <a:defRPr lang="en-US" sz="42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8" name="Text Placeholder 17">
            <a:extLst>
              <a:ext uri="{FF2B5EF4-FFF2-40B4-BE49-F238E27FC236}">
                <a16:creationId xmlns:a16="http://schemas.microsoft.com/office/drawing/2014/main" id="{20A257DD-BA8F-93B6-D00D-3AE6DECE9F5C}"/>
              </a:ext>
            </a:extLst>
          </p:cNvPr>
          <p:cNvSpPr>
            <a:spLocks noGrp="1"/>
          </p:cNvSpPr>
          <p:nvPr>
            <p:ph type="body" sz="quarter" idx="11" hasCustomPrompt="1"/>
          </p:nvPr>
        </p:nvSpPr>
        <p:spPr>
          <a:xfrm>
            <a:off x="612774" y="5480050"/>
            <a:ext cx="8809016" cy="446188"/>
          </a:xfrm>
        </p:spPr>
        <p:txBody>
          <a:bodyPr>
            <a:noAutofit/>
          </a:bodyPr>
          <a:lstStyle>
            <a:lvl1pPr marL="0" indent="0">
              <a:buNone/>
              <a:defRPr sz="2800">
                <a:latin typeface="Calibri" panose="020F0502020204030204" pitchFamily="34" charset="0"/>
                <a:cs typeface="Calibri" panose="020F0502020204030204" pitchFamily="34" charset="0"/>
              </a:defRPr>
            </a:lvl1pPr>
          </a:lstStyle>
          <a:p>
            <a:pPr lvl="0"/>
            <a:r>
              <a:rPr lang="en-US" dirty="0"/>
              <a:t>Subtitle goes here | 9.14.22</a:t>
            </a:r>
          </a:p>
        </p:txBody>
      </p:sp>
      <p:pic>
        <p:nvPicPr>
          <p:cNvPr id="2" name="Picture 1" descr="A picture containing text, clipart&#10;&#10;Description automatically generated">
            <a:extLst>
              <a:ext uri="{FF2B5EF4-FFF2-40B4-BE49-F238E27FC236}">
                <a16:creationId xmlns:a16="http://schemas.microsoft.com/office/drawing/2014/main" id="{C7E8708A-4062-6EC6-0352-BA5C23A7541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0197" y="533548"/>
            <a:ext cx="2094309" cy="398214"/>
          </a:xfrm>
          <a:prstGeom prst="rect">
            <a:avLst/>
          </a:prstGeom>
        </p:spPr>
      </p:pic>
    </p:spTree>
    <p:extLst>
      <p:ext uri="{BB962C8B-B14F-4D97-AF65-F5344CB8AC3E}">
        <p14:creationId xmlns:p14="http://schemas.microsoft.com/office/powerpoint/2010/main" val="366055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8" name="Picture 7" descr="A picture containing comb&#10;&#10;Description automatically generated">
            <a:extLst>
              <a:ext uri="{FF2B5EF4-FFF2-40B4-BE49-F238E27FC236}">
                <a16:creationId xmlns:a16="http://schemas.microsoft.com/office/drawing/2014/main" id="{7FD04125-B6E2-2DAA-BD7B-F86222C7830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4566019"/>
            <a:ext cx="1805940" cy="2291981"/>
          </a:xfrm>
          <a:prstGeom prst="rect">
            <a:avLst/>
          </a:prstGeom>
        </p:spPr>
      </p:pic>
      <p:pic>
        <p:nvPicPr>
          <p:cNvPr id="10" name="Picture 9" descr="A picture containing comb&#10;&#10;Description automatically generated">
            <a:extLst>
              <a:ext uri="{FF2B5EF4-FFF2-40B4-BE49-F238E27FC236}">
                <a16:creationId xmlns:a16="http://schemas.microsoft.com/office/drawing/2014/main" id="{B201DD11-D28B-0D6F-984D-A1FD2A0AA848}"/>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946413" y="1608665"/>
            <a:ext cx="1245587" cy="2160646"/>
          </a:xfrm>
          <a:prstGeom prst="rect">
            <a:avLst/>
          </a:prstGeom>
        </p:spPr>
      </p:pic>
      <p:sp>
        <p:nvSpPr>
          <p:cNvPr id="16" name="Rectangle 15">
            <a:extLst>
              <a:ext uri="{FF2B5EF4-FFF2-40B4-BE49-F238E27FC236}">
                <a16:creationId xmlns:a16="http://schemas.microsoft.com/office/drawing/2014/main" id="{257D028E-E5F9-20E4-D104-414EC1E84FBC}"/>
              </a:ext>
            </a:extLst>
          </p:cNvPr>
          <p:cNvSpPr/>
          <p:nvPr userDrawn="1"/>
        </p:nvSpPr>
        <p:spPr>
          <a:xfrm flipV="1">
            <a:off x="5585459" y="1582415"/>
            <a:ext cx="1021081" cy="737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17">
            <a:extLst>
              <a:ext uri="{FF2B5EF4-FFF2-40B4-BE49-F238E27FC236}">
                <a16:creationId xmlns:a16="http://schemas.microsoft.com/office/drawing/2014/main" id="{E1298F37-68CE-FCD0-7E64-1F97A708F4EC}"/>
              </a:ext>
            </a:extLst>
          </p:cNvPr>
          <p:cNvSpPr>
            <a:spLocks noGrp="1"/>
          </p:cNvSpPr>
          <p:nvPr>
            <p:ph type="body" sz="quarter" idx="10" hasCustomPrompt="1"/>
          </p:nvPr>
        </p:nvSpPr>
        <p:spPr>
          <a:xfrm>
            <a:off x="4596605" y="869357"/>
            <a:ext cx="2998787" cy="644525"/>
          </a:xfrm>
        </p:spPr>
        <p:txBody>
          <a:bodyPr>
            <a:normAutofit/>
          </a:bodyPr>
          <a:lstStyle>
            <a:lvl1pPr marL="0" indent="0" algn="ctr">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Agenda</a:t>
            </a:r>
          </a:p>
        </p:txBody>
      </p:sp>
      <p:sp>
        <p:nvSpPr>
          <p:cNvPr id="20" name="Text Placeholder 19">
            <a:extLst>
              <a:ext uri="{FF2B5EF4-FFF2-40B4-BE49-F238E27FC236}">
                <a16:creationId xmlns:a16="http://schemas.microsoft.com/office/drawing/2014/main" id="{0B195CE0-954C-E90D-2567-C281E661E794}"/>
              </a:ext>
            </a:extLst>
          </p:cNvPr>
          <p:cNvSpPr>
            <a:spLocks noGrp="1"/>
          </p:cNvSpPr>
          <p:nvPr>
            <p:ph type="body" sz="quarter" idx="11" hasCustomPrompt="1"/>
          </p:nvPr>
        </p:nvSpPr>
        <p:spPr>
          <a:xfrm>
            <a:off x="3850056" y="2110061"/>
            <a:ext cx="4491883" cy="3810832"/>
          </a:xfrm>
        </p:spPr>
        <p:txBody>
          <a:bodyPr/>
          <a:lstStyle>
            <a:lvl1pPr>
              <a:defRPr>
                <a:latin typeface="Calibri" panose="020F0502020204030204" pitchFamily="34" charset="0"/>
                <a:cs typeface="Calibri" panose="020F0502020204030204" pitchFamily="34" charset="0"/>
              </a:defRPr>
            </a:lvl1pPr>
          </a:lstStyle>
          <a:p>
            <a:pPr lvl="0"/>
            <a:r>
              <a:rPr lang="en-US" dirty="0"/>
              <a:t>Content</a:t>
            </a:r>
          </a:p>
          <a:p>
            <a:pPr lvl="0"/>
            <a:r>
              <a:rPr lang="en-US" dirty="0"/>
              <a:t>Content</a:t>
            </a:r>
          </a:p>
          <a:p>
            <a:pPr lvl="0"/>
            <a:r>
              <a:rPr lang="en-US" dirty="0"/>
              <a:t>Content</a:t>
            </a:r>
          </a:p>
        </p:txBody>
      </p:sp>
      <p:pic>
        <p:nvPicPr>
          <p:cNvPr id="2" name="Picture 1" descr="A picture containing text, clipart&#10;&#10;Description automatically generated">
            <a:extLst>
              <a:ext uri="{FF2B5EF4-FFF2-40B4-BE49-F238E27FC236}">
                <a16:creationId xmlns:a16="http://schemas.microsoft.com/office/drawing/2014/main" id="{F56DA566-0CE9-4EFA-2877-5AEB3EAC544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29436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CAE6EDE-EE5A-870D-3D55-9458BD0B9CB1}"/>
              </a:ext>
            </a:extLst>
          </p:cNvPr>
          <p:cNvSpPr/>
          <p:nvPr userDrawn="1"/>
        </p:nvSpPr>
        <p:spPr>
          <a:xfrm>
            <a:off x="0" y="1"/>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comb&#10;&#10;Description automatically generated">
            <a:extLst>
              <a:ext uri="{FF2B5EF4-FFF2-40B4-BE49-F238E27FC236}">
                <a16:creationId xmlns:a16="http://schemas.microsoft.com/office/drawing/2014/main" id="{A74BE7C5-787D-F3FC-4697-022AB72D826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102599" y="0"/>
            <a:ext cx="2624667" cy="1544346"/>
          </a:xfrm>
          <a:prstGeom prst="rect">
            <a:avLst/>
          </a:prstGeom>
        </p:spPr>
      </p:pic>
      <p:pic>
        <p:nvPicPr>
          <p:cNvPr id="13" name="Picture 12" descr="A picture containing comb&#10;&#10;Description automatically generated">
            <a:extLst>
              <a:ext uri="{FF2B5EF4-FFF2-40B4-BE49-F238E27FC236}">
                <a16:creationId xmlns:a16="http://schemas.microsoft.com/office/drawing/2014/main" id="{E0AB70E7-6323-BFA4-AF1C-77594B51D559}"/>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613206" y="5350989"/>
            <a:ext cx="2959723" cy="1507011"/>
          </a:xfrm>
          <a:prstGeom prst="rect">
            <a:avLst/>
          </a:prstGeom>
        </p:spPr>
      </p:pic>
      <p:sp>
        <p:nvSpPr>
          <p:cNvPr id="19" name="Text Placeholder 18">
            <a:extLst>
              <a:ext uri="{FF2B5EF4-FFF2-40B4-BE49-F238E27FC236}">
                <a16:creationId xmlns:a16="http://schemas.microsoft.com/office/drawing/2014/main" id="{7AE617B1-3DA1-95A6-E412-90CE56FB011C}"/>
              </a:ext>
            </a:extLst>
          </p:cNvPr>
          <p:cNvSpPr>
            <a:spLocks noGrp="1"/>
          </p:cNvSpPr>
          <p:nvPr>
            <p:ph type="body" sz="quarter" idx="10" hasCustomPrompt="1"/>
          </p:nvPr>
        </p:nvSpPr>
        <p:spPr>
          <a:xfrm>
            <a:off x="3164681" y="3116518"/>
            <a:ext cx="5862637" cy="572397"/>
          </a:xfrm>
        </p:spPr>
        <p:txBody>
          <a:bodyPr>
            <a:noAutofit/>
          </a:bodyPr>
          <a:lstStyle>
            <a:lvl1pPr marL="0" indent="0" algn="ctr">
              <a:buNone/>
              <a:defRPr sz="4200" b="1">
                <a:solidFill>
                  <a:schemeClr val="bg1"/>
                </a:solidFill>
                <a:latin typeface="Calibri" panose="020F0502020204030204" pitchFamily="34" charset="0"/>
                <a:cs typeface="Calibri" panose="020F0502020204030204" pitchFamily="34" charset="0"/>
              </a:defRPr>
            </a:lvl1pPr>
          </a:lstStyle>
          <a:p>
            <a:pPr lvl="0"/>
            <a:r>
              <a:rPr lang="en-US" dirty="0"/>
              <a:t>Section Break Title</a:t>
            </a:r>
          </a:p>
        </p:txBody>
      </p:sp>
      <p:pic>
        <p:nvPicPr>
          <p:cNvPr id="2" name="Picture 1" descr="A picture containing text, clipart&#10;&#10;Description automatically generated">
            <a:extLst>
              <a:ext uri="{FF2B5EF4-FFF2-40B4-BE49-F238E27FC236}">
                <a16:creationId xmlns:a16="http://schemas.microsoft.com/office/drawing/2014/main" id="{C3F4C2B8-A199-1E07-60A8-F75420909D4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575999" y="6374659"/>
            <a:ext cx="1394630" cy="265176"/>
          </a:xfrm>
          <a:prstGeom prst="rect">
            <a:avLst/>
          </a:prstGeom>
        </p:spPr>
      </p:pic>
    </p:spTree>
    <p:extLst>
      <p:ext uri="{BB962C8B-B14F-4D97-AF65-F5344CB8AC3E}">
        <p14:creationId xmlns:p14="http://schemas.microsoft.com/office/powerpoint/2010/main" val="22524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Align Content">
    <p:spTree>
      <p:nvGrpSpPr>
        <p:cNvPr id="1" name=""/>
        <p:cNvGrpSpPr/>
        <p:nvPr/>
      </p:nvGrpSpPr>
      <p:grpSpPr>
        <a:xfrm>
          <a:off x="0" y="0"/>
          <a:ext cx="0" cy="0"/>
          <a:chOff x="0" y="0"/>
          <a:chExt cx="0" cy="0"/>
        </a:xfrm>
      </p:grpSpPr>
      <p:pic>
        <p:nvPicPr>
          <p:cNvPr id="8" name="Picture 7" descr="A picture containing shape">
            <a:extLst>
              <a:ext uri="{FF2B5EF4-FFF2-40B4-BE49-F238E27FC236}">
                <a16:creationId xmlns:a16="http://schemas.microsoft.com/office/drawing/2014/main" id="{6265B4C6-C9C3-0417-0F57-D4625667FA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11" name="Text Placeholder 10">
            <a:extLst>
              <a:ext uri="{FF2B5EF4-FFF2-40B4-BE49-F238E27FC236}">
                <a16:creationId xmlns:a16="http://schemas.microsoft.com/office/drawing/2014/main" id="{7ADB9469-4621-8A23-116C-122D3AD57F9F}"/>
              </a:ext>
            </a:extLst>
          </p:cNvPr>
          <p:cNvSpPr>
            <a:spLocks noGrp="1"/>
          </p:cNvSpPr>
          <p:nvPr>
            <p:ph type="body" sz="quarter" idx="10" hasCustomPrompt="1"/>
          </p:nvPr>
        </p:nvSpPr>
        <p:spPr>
          <a:xfrm>
            <a:off x="655320" y="588409"/>
            <a:ext cx="10824784" cy="708025"/>
          </a:xfrm>
        </p:spPr>
        <p:txBody>
          <a:bodyPr>
            <a:normAutofit/>
          </a:bodyPr>
          <a:lstStyle>
            <a:lvl1pPr marL="0" indent="0">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3" name="Text Placeholder 12">
            <a:extLst>
              <a:ext uri="{FF2B5EF4-FFF2-40B4-BE49-F238E27FC236}">
                <a16:creationId xmlns:a16="http://schemas.microsoft.com/office/drawing/2014/main" id="{26A0B86A-06F1-84EE-A8E3-2DBAAAE87BC5}"/>
              </a:ext>
            </a:extLst>
          </p:cNvPr>
          <p:cNvSpPr>
            <a:spLocks noGrp="1"/>
          </p:cNvSpPr>
          <p:nvPr>
            <p:ph type="body" sz="quarter" idx="11"/>
          </p:nvPr>
        </p:nvSpPr>
        <p:spPr>
          <a:xfrm>
            <a:off x="655320" y="1847937"/>
            <a:ext cx="10824784"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5FDC0A5C-B231-6A8C-96AF-52D6D82EE9C8}"/>
              </a:ext>
            </a:extLst>
          </p:cNvPr>
          <p:cNvSpPr/>
          <p:nvPr userDrawn="1"/>
        </p:nvSpPr>
        <p:spPr>
          <a:xfrm>
            <a:off x="0" y="0"/>
            <a:ext cx="220980" cy="1370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picture containing text, clipart&#10;&#10;Description automatically generated">
            <a:extLst>
              <a:ext uri="{FF2B5EF4-FFF2-40B4-BE49-F238E27FC236}">
                <a16:creationId xmlns:a16="http://schemas.microsoft.com/office/drawing/2014/main" id="{F2DA77A2-D790-CA42-76EE-D13317CB230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67568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enter Content">
    <p:spTree>
      <p:nvGrpSpPr>
        <p:cNvPr id="1" name=""/>
        <p:cNvGrpSpPr/>
        <p:nvPr/>
      </p:nvGrpSpPr>
      <p:grpSpPr>
        <a:xfrm>
          <a:off x="0" y="0"/>
          <a:ext cx="0" cy="0"/>
          <a:chOff x="0" y="0"/>
          <a:chExt cx="0" cy="0"/>
        </a:xfrm>
      </p:grpSpPr>
      <p:pic>
        <p:nvPicPr>
          <p:cNvPr id="8" name="Picture 7" descr="A picture containing shape">
            <a:extLst>
              <a:ext uri="{FF2B5EF4-FFF2-40B4-BE49-F238E27FC236}">
                <a16:creationId xmlns:a16="http://schemas.microsoft.com/office/drawing/2014/main" id="{6265B4C6-C9C3-0417-0F57-D4625667FA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2" name="Text Placeholder 10">
            <a:extLst>
              <a:ext uri="{FF2B5EF4-FFF2-40B4-BE49-F238E27FC236}">
                <a16:creationId xmlns:a16="http://schemas.microsoft.com/office/drawing/2014/main" id="{0184C3F2-6851-4EAA-A483-9C2227607299}"/>
              </a:ext>
            </a:extLst>
          </p:cNvPr>
          <p:cNvSpPr>
            <a:spLocks noGrp="1"/>
          </p:cNvSpPr>
          <p:nvPr>
            <p:ph type="body" sz="quarter" idx="10" hasCustomPrompt="1"/>
          </p:nvPr>
        </p:nvSpPr>
        <p:spPr>
          <a:xfrm>
            <a:off x="655320" y="588409"/>
            <a:ext cx="10749310" cy="708025"/>
          </a:xfrm>
        </p:spPr>
        <p:txBody>
          <a:bodyPr>
            <a:normAutofit/>
          </a:bodyPr>
          <a:lstStyle>
            <a:lvl1pPr marL="0" indent="0" algn="ctr">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3" name="Text Placeholder 12">
            <a:extLst>
              <a:ext uri="{FF2B5EF4-FFF2-40B4-BE49-F238E27FC236}">
                <a16:creationId xmlns:a16="http://schemas.microsoft.com/office/drawing/2014/main" id="{9181E3E2-5C45-9EF8-9A26-645D23C3543C}"/>
              </a:ext>
            </a:extLst>
          </p:cNvPr>
          <p:cNvSpPr>
            <a:spLocks noGrp="1"/>
          </p:cNvSpPr>
          <p:nvPr>
            <p:ph type="body" sz="quarter" idx="11"/>
          </p:nvPr>
        </p:nvSpPr>
        <p:spPr>
          <a:xfrm>
            <a:off x="655320" y="1847937"/>
            <a:ext cx="10749310"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A picture containing text, clipart&#10;&#10;Description automatically generated">
            <a:extLst>
              <a:ext uri="{FF2B5EF4-FFF2-40B4-BE49-F238E27FC236}">
                <a16:creationId xmlns:a16="http://schemas.microsoft.com/office/drawing/2014/main" id="{F9BD3C6C-CBB6-0020-069F-9DC06C62F2E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37133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9" name="Text Placeholder 10">
            <a:extLst>
              <a:ext uri="{FF2B5EF4-FFF2-40B4-BE49-F238E27FC236}">
                <a16:creationId xmlns:a16="http://schemas.microsoft.com/office/drawing/2014/main" id="{992CB803-C573-5A41-9335-E96A9775807A}"/>
              </a:ext>
            </a:extLst>
          </p:cNvPr>
          <p:cNvSpPr>
            <a:spLocks noGrp="1"/>
          </p:cNvSpPr>
          <p:nvPr>
            <p:ph type="body" sz="quarter" idx="10" hasCustomPrompt="1"/>
          </p:nvPr>
        </p:nvSpPr>
        <p:spPr>
          <a:xfrm>
            <a:off x="655320" y="588409"/>
            <a:ext cx="10837310" cy="708025"/>
          </a:xfrm>
        </p:spPr>
        <p:txBody>
          <a:bodyPr>
            <a:normAutofit/>
          </a:bodyPr>
          <a:lstStyle>
            <a:lvl1pPr marL="0" indent="0">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0" name="Text Placeholder 12">
            <a:extLst>
              <a:ext uri="{FF2B5EF4-FFF2-40B4-BE49-F238E27FC236}">
                <a16:creationId xmlns:a16="http://schemas.microsoft.com/office/drawing/2014/main" id="{BDAB510B-79CF-4F71-C69F-D96C013812E2}"/>
              </a:ext>
            </a:extLst>
          </p:cNvPr>
          <p:cNvSpPr>
            <a:spLocks noGrp="1"/>
          </p:cNvSpPr>
          <p:nvPr>
            <p:ph type="body" sz="quarter" idx="11"/>
          </p:nvPr>
        </p:nvSpPr>
        <p:spPr>
          <a:xfrm>
            <a:off x="655320" y="1847937"/>
            <a:ext cx="4737135"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2">
            <a:extLst>
              <a:ext uri="{FF2B5EF4-FFF2-40B4-BE49-F238E27FC236}">
                <a16:creationId xmlns:a16="http://schemas.microsoft.com/office/drawing/2014/main" id="{91C6EFA5-E91B-9627-B9F7-000ED7D0803E}"/>
              </a:ext>
            </a:extLst>
          </p:cNvPr>
          <p:cNvSpPr>
            <a:spLocks noGrp="1"/>
          </p:cNvSpPr>
          <p:nvPr>
            <p:ph type="body" sz="quarter" idx="12"/>
          </p:nvPr>
        </p:nvSpPr>
        <p:spPr>
          <a:xfrm>
            <a:off x="6193912" y="1847936"/>
            <a:ext cx="4737135"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A picture containing shape">
            <a:extLst>
              <a:ext uri="{FF2B5EF4-FFF2-40B4-BE49-F238E27FC236}">
                <a16:creationId xmlns:a16="http://schemas.microsoft.com/office/drawing/2014/main" id="{A6198E34-4960-6506-52B5-737A9380F71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4" name="Rectangle 3">
            <a:extLst>
              <a:ext uri="{FF2B5EF4-FFF2-40B4-BE49-F238E27FC236}">
                <a16:creationId xmlns:a16="http://schemas.microsoft.com/office/drawing/2014/main" id="{5BA42968-DB5C-27BD-7FC8-0A2B0DD57C50}"/>
              </a:ext>
            </a:extLst>
          </p:cNvPr>
          <p:cNvSpPr/>
          <p:nvPr userDrawn="1"/>
        </p:nvSpPr>
        <p:spPr>
          <a:xfrm>
            <a:off x="0" y="0"/>
            <a:ext cx="220980" cy="1370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picture containing text, clipart&#10;&#10;Description automatically generated">
            <a:extLst>
              <a:ext uri="{FF2B5EF4-FFF2-40B4-BE49-F238E27FC236}">
                <a16:creationId xmlns:a16="http://schemas.microsoft.com/office/drawing/2014/main" id="{A14F355A-CAFD-BEC0-BA91-09FC2311C47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141231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e Slide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63C7A6-13A7-1447-EBE5-E4C5836FF6A2}"/>
              </a:ext>
            </a:extLst>
          </p:cNvPr>
          <p:cNvSpPr/>
          <p:nvPr userDrawn="1"/>
        </p:nvSpPr>
        <p:spPr>
          <a:xfrm>
            <a:off x="0"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comb&#10;&#10;Description automatically generated">
            <a:extLst>
              <a:ext uri="{FF2B5EF4-FFF2-40B4-BE49-F238E27FC236}">
                <a16:creationId xmlns:a16="http://schemas.microsoft.com/office/drawing/2014/main" id="{953A3509-A928-8BDA-72D5-8CB8916BBBA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4186325"/>
            <a:ext cx="1554480" cy="2602762"/>
          </a:xfrm>
          <a:prstGeom prst="rect">
            <a:avLst/>
          </a:prstGeom>
        </p:spPr>
      </p:pic>
      <p:pic>
        <p:nvPicPr>
          <p:cNvPr id="12" name="Picture 11" descr="A picture containing comb&#10;&#10;Description automatically generated">
            <a:extLst>
              <a:ext uri="{FF2B5EF4-FFF2-40B4-BE49-F238E27FC236}">
                <a16:creationId xmlns:a16="http://schemas.microsoft.com/office/drawing/2014/main" id="{40AAC383-6F50-474C-F2AC-A275254D82E4}"/>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8762997" y="-1"/>
            <a:ext cx="2294467" cy="982127"/>
          </a:xfrm>
          <a:prstGeom prst="rect">
            <a:avLst/>
          </a:prstGeom>
        </p:spPr>
      </p:pic>
      <p:sp>
        <p:nvSpPr>
          <p:cNvPr id="13" name="Rectangle 12">
            <a:extLst>
              <a:ext uri="{FF2B5EF4-FFF2-40B4-BE49-F238E27FC236}">
                <a16:creationId xmlns:a16="http://schemas.microsoft.com/office/drawing/2014/main" id="{CC24EDB1-3124-7765-4088-5621D32F1D02}"/>
              </a:ext>
            </a:extLst>
          </p:cNvPr>
          <p:cNvSpPr/>
          <p:nvPr userDrawn="1"/>
        </p:nvSpPr>
        <p:spPr>
          <a:xfrm flipV="1">
            <a:off x="2042161" y="4830098"/>
            <a:ext cx="2382982" cy="71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EAF672B6-C9BF-D18E-5D78-CC1C9223EED4}"/>
              </a:ext>
            </a:extLst>
          </p:cNvPr>
          <p:cNvSpPr>
            <a:spLocks noGrp="1"/>
          </p:cNvSpPr>
          <p:nvPr>
            <p:ph type="body" sz="quarter" idx="10" hasCustomPrompt="1"/>
          </p:nvPr>
        </p:nvSpPr>
        <p:spPr>
          <a:xfrm>
            <a:off x="1924050" y="4022725"/>
            <a:ext cx="6079844" cy="654050"/>
          </a:xfrm>
        </p:spPr>
        <p:txBody>
          <a:bodyPr>
            <a:noAutofit/>
          </a:bodyPr>
          <a:lstStyle>
            <a:lvl1pPr marL="0" indent="0">
              <a:buNone/>
              <a:defRPr lang="en-US" sz="4200" b="1" kern="1200" dirty="0" smtClean="0">
                <a:solidFill>
                  <a:schemeClr val="bg1"/>
                </a:solidFill>
                <a:latin typeface="Calibri" panose="020F0502020204030204" pitchFamily="34" charset="0"/>
                <a:ea typeface="+mj-ea"/>
                <a:cs typeface="Calibri" panose="020F0502020204030204" pitchFamily="34" charset="0"/>
              </a:defRPr>
            </a:lvl1pPr>
            <a:lvl2pPr>
              <a:defRPr lang="en-US" sz="4000" kern="1200" dirty="0" smtClean="0">
                <a:solidFill>
                  <a:schemeClr val="bg1"/>
                </a:solidFill>
                <a:latin typeface="Selawik Semibold" panose="020B0702040204020203" pitchFamily="34" charset="0"/>
                <a:ea typeface="+mj-ea"/>
                <a:cs typeface="+mj-cs"/>
              </a:defRPr>
            </a:lvl2pPr>
            <a:lvl3pPr>
              <a:defRPr lang="en-US" sz="4000" kern="1200" dirty="0" smtClean="0">
                <a:solidFill>
                  <a:schemeClr val="bg1"/>
                </a:solidFill>
                <a:latin typeface="Selawik Semibold" panose="020B0702040204020203" pitchFamily="34" charset="0"/>
                <a:ea typeface="+mj-ea"/>
                <a:cs typeface="+mj-cs"/>
              </a:defRPr>
            </a:lvl3pPr>
            <a:lvl4pPr>
              <a:defRPr lang="en-US" sz="4000" kern="1200" dirty="0" smtClean="0">
                <a:solidFill>
                  <a:schemeClr val="bg1"/>
                </a:solidFill>
                <a:latin typeface="Selawik Semibold" panose="020B0702040204020203" pitchFamily="34" charset="0"/>
                <a:ea typeface="+mj-ea"/>
                <a:cs typeface="+mj-cs"/>
              </a:defRPr>
            </a:lvl4pPr>
            <a:lvl5pPr>
              <a:defRPr lang="en-US" sz="4000" kern="1200" dirty="0">
                <a:solidFill>
                  <a:schemeClr val="bg1"/>
                </a:solidFill>
                <a:latin typeface="Selawik Semibold" panose="020B0702040204020203" pitchFamily="34" charset="0"/>
                <a:ea typeface="+mj-ea"/>
                <a:cs typeface="+mj-cs"/>
              </a:defRPr>
            </a:lvl5pPr>
          </a:lstStyle>
          <a:p>
            <a:pPr lvl="0"/>
            <a:r>
              <a:rPr lang="en-US" dirty="0"/>
              <a:t>Thank You</a:t>
            </a:r>
          </a:p>
        </p:txBody>
      </p:sp>
      <p:sp>
        <p:nvSpPr>
          <p:cNvPr id="19" name="Text Placeholder 18">
            <a:extLst>
              <a:ext uri="{FF2B5EF4-FFF2-40B4-BE49-F238E27FC236}">
                <a16:creationId xmlns:a16="http://schemas.microsoft.com/office/drawing/2014/main" id="{DF9D4D6C-5BB7-0E59-0DDC-F9B308620E34}"/>
              </a:ext>
            </a:extLst>
          </p:cNvPr>
          <p:cNvSpPr>
            <a:spLocks noGrp="1"/>
          </p:cNvSpPr>
          <p:nvPr>
            <p:ph type="body" sz="quarter" idx="11" hasCustomPrompt="1"/>
          </p:nvPr>
        </p:nvSpPr>
        <p:spPr>
          <a:xfrm>
            <a:off x="1924050" y="5054600"/>
            <a:ext cx="6079844" cy="477838"/>
          </a:xfrm>
        </p:spPr>
        <p:txBody>
          <a:bodyPr>
            <a:normAutofit/>
          </a:bodyPr>
          <a:lstStyle>
            <a:lvl1pPr marL="0" indent="0">
              <a:buNone/>
              <a:defRPr lang="en-US" sz="2800" kern="1200" dirty="0" smtClean="0">
                <a:solidFill>
                  <a:schemeClr val="bg1"/>
                </a:solidFill>
                <a:latin typeface="Calibri" panose="020F0502020204030204" pitchFamily="34" charset="0"/>
                <a:ea typeface="+mn-ea"/>
                <a:cs typeface="Calibri" panose="020F0502020204030204" pitchFamily="34" charset="0"/>
              </a:defRPr>
            </a:lvl1pPr>
            <a:lvl2pPr>
              <a:defRPr lang="en-US" sz="2600" kern="1200" dirty="0" smtClean="0">
                <a:solidFill>
                  <a:schemeClr val="bg1"/>
                </a:solidFill>
                <a:latin typeface="+mn-lt"/>
                <a:ea typeface="+mn-ea"/>
                <a:cs typeface="+mn-cs"/>
              </a:defRPr>
            </a:lvl2pPr>
            <a:lvl3pPr>
              <a:defRPr lang="en-US" sz="2600" kern="1200" dirty="0" smtClean="0">
                <a:solidFill>
                  <a:schemeClr val="bg1"/>
                </a:solidFill>
                <a:latin typeface="+mn-lt"/>
                <a:ea typeface="+mn-ea"/>
                <a:cs typeface="+mn-cs"/>
              </a:defRPr>
            </a:lvl3pPr>
            <a:lvl4pPr>
              <a:defRPr lang="en-US" sz="2600" kern="1200" dirty="0" smtClean="0">
                <a:solidFill>
                  <a:schemeClr val="bg1"/>
                </a:solidFill>
                <a:latin typeface="+mn-lt"/>
                <a:ea typeface="+mn-ea"/>
                <a:cs typeface="+mn-cs"/>
              </a:defRPr>
            </a:lvl4pPr>
            <a:lvl5pPr marL="1828800" indent="0">
              <a:buNone/>
              <a:defRPr lang="en-US" sz="2600" kern="1200" dirty="0">
                <a:solidFill>
                  <a:schemeClr val="bg1"/>
                </a:solidFill>
                <a:latin typeface="+mn-lt"/>
                <a:ea typeface="+mn-ea"/>
                <a:cs typeface="+mn-cs"/>
              </a:defRPr>
            </a:lvl5pPr>
          </a:lstStyle>
          <a:p>
            <a:pPr lvl="0"/>
            <a:r>
              <a:rPr lang="en-US" dirty="0"/>
              <a:t>mredllc.com</a:t>
            </a:r>
          </a:p>
        </p:txBody>
      </p:sp>
      <p:pic>
        <p:nvPicPr>
          <p:cNvPr id="2" name="Picture 1" descr="A picture containing text, clipart&#10;&#10;Description automatically generated">
            <a:extLst>
              <a:ext uri="{FF2B5EF4-FFF2-40B4-BE49-F238E27FC236}">
                <a16:creationId xmlns:a16="http://schemas.microsoft.com/office/drawing/2014/main" id="{FD9D94BB-5BC9-FBB2-75D9-36853122BD8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8815" y="531015"/>
            <a:ext cx="2134617" cy="405878"/>
          </a:xfrm>
          <a:prstGeom prst="rect">
            <a:avLst/>
          </a:prstGeom>
        </p:spPr>
      </p:pic>
    </p:spTree>
    <p:extLst>
      <p:ext uri="{BB962C8B-B14F-4D97-AF65-F5344CB8AC3E}">
        <p14:creationId xmlns:p14="http://schemas.microsoft.com/office/powerpoint/2010/main" val="57149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e Slide - Whi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670A88-03C5-3CBF-EE9B-87FAAB9801D9}"/>
              </a:ext>
            </a:extLst>
          </p:cNvPr>
          <p:cNvSpPr/>
          <p:nvPr userDrawn="1"/>
        </p:nvSpPr>
        <p:spPr>
          <a:xfrm>
            <a:off x="0" y="6622473"/>
            <a:ext cx="3990109" cy="235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text&#10;&#10;Description automatically generated">
            <a:extLst>
              <a:ext uri="{FF2B5EF4-FFF2-40B4-BE49-F238E27FC236}">
                <a16:creationId xmlns:a16="http://schemas.microsoft.com/office/drawing/2014/main" id="{9EB4704F-3CBE-BA65-BD49-13A213C28D4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927267" y="-297804"/>
            <a:ext cx="5264733" cy="928118"/>
          </a:xfrm>
          <a:prstGeom prst="rect">
            <a:avLst/>
          </a:prstGeom>
        </p:spPr>
      </p:pic>
      <p:sp>
        <p:nvSpPr>
          <p:cNvPr id="16" name="Text Placeholder 15">
            <a:extLst>
              <a:ext uri="{FF2B5EF4-FFF2-40B4-BE49-F238E27FC236}">
                <a16:creationId xmlns:a16="http://schemas.microsoft.com/office/drawing/2014/main" id="{13A3FA35-2544-7B12-54FB-9A9C872AAC85}"/>
              </a:ext>
            </a:extLst>
          </p:cNvPr>
          <p:cNvSpPr>
            <a:spLocks noGrp="1"/>
          </p:cNvSpPr>
          <p:nvPr>
            <p:ph type="body" sz="quarter" idx="10" hasCustomPrompt="1"/>
          </p:nvPr>
        </p:nvSpPr>
        <p:spPr>
          <a:xfrm>
            <a:off x="612774" y="4686300"/>
            <a:ext cx="5362141" cy="652463"/>
          </a:xfrm>
        </p:spPr>
        <p:txBody>
          <a:bodyPr>
            <a:noAutofit/>
          </a:bodyPr>
          <a:lstStyle>
            <a:lvl1pPr marL="0" indent="0">
              <a:buNone/>
              <a:defRPr lang="en-US" sz="42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Thank You</a:t>
            </a:r>
          </a:p>
        </p:txBody>
      </p:sp>
      <p:sp>
        <p:nvSpPr>
          <p:cNvPr id="18" name="Text Placeholder 17">
            <a:extLst>
              <a:ext uri="{FF2B5EF4-FFF2-40B4-BE49-F238E27FC236}">
                <a16:creationId xmlns:a16="http://schemas.microsoft.com/office/drawing/2014/main" id="{20A257DD-BA8F-93B6-D00D-3AE6DECE9F5C}"/>
              </a:ext>
            </a:extLst>
          </p:cNvPr>
          <p:cNvSpPr>
            <a:spLocks noGrp="1"/>
          </p:cNvSpPr>
          <p:nvPr>
            <p:ph type="body" sz="quarter" idx="11" hasCustomPrompt="1"/>
          </p:nvPr>
        </p:nvSpPr>
        <p:spPr>
          <a:xfrm>
            <a:off x="612774" y="5480050"/>
            <a:ext cx="5362141" cy="446188"/>
          </a:xfrm>
        </p:spPr>
        <p:txBody>
          <a:bodyPr>
            <a:noAutofit/>
          </a:bodyPr>
          <a:lstStyle>
            <a:lvl1pPr marL="0" indent="0">
              <a:buNone/>
              <a:defRPr sz="2800">
                <a:latin typeface="Calibri" panose="020F0502020204030204" pitchFamily="34" charset="0"/>
                <a:cs typeface="Calibri" panose="020F0502020204030204" pitchFamily="34" charset="0"/>
              </a:defRPr>
            </a:lvl1pPr>
          </a:lstStyle>
          <a:p>
            <a:pPr lvl="0"/>
            <a:r>
              <a:rPr lang="en-US" dirty="0"/>
              <a:t>mredllc.com</a:t>
            </a:r>
          </a:p>
        </p:txBody>
      </p:sp>
      <p:pic>
        <p:nvPicPr>
          <p:cNvPr id="2" name="Picture 1" descr="A picture containing text, clipart&#10;&#10;Description automatically generated">
            <a:extLst>
              <a:ext uri="{FF2B5EF4-FFF2-40B4-BE49-F238E27FC236}">
                <a16:creationId xmlns:a16="http://schemas.microsoft.com/office/drawing/2014/main" id="{C0BDB3C0-90E2-587E-874D-FDA98C8EE59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0197" y="533548"/>
            <a:ext cx="2094309" cy="398214"/>
          </a:xfrm>
          <a:prstGeom prst="rect">
            <a:avLst/>
          </a:prstGeom>
        </p:spPr>
      </p:pic>
    </p:spTree>
    <p:extLst>
      <p:ext uri="{BB962C8B-B14F-4D97-AF65-F5344CB8AC3E}">
        <p14:creationId xmlns:p14="http://schemas.microsoft.com/office/powerpoint/2010/main" val="36739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1BA029-CA40-98EA-E6B1-FD94793BC3DB}"/>
              </a:ext>
            </a:extLst>
          </p:cNvPr>
          <p:cNvSpPr>
            <a:spLocks noGrp="1"/>
          </p:cNvSpPr>
          <p:nvPr>
            <p:ph type="title"/>
          </p:nvPr>
        </p:nvSpPr>
        <p:spPr>
          <a:xfrm>
            <a:off x="838200" y="365126"/>
            <a:ext cx="10515600" cy="93758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4E243CD-3AB7-5FEA-3CE6-11CBB3B89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152817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5" r:id="rId3"/>
    <p:sldLayoutId id="2147483654" r:id="rId4"/>
    <p:sldLayoutId id="2147483650" r:id="rId5"/>
    <p:sldLayoutId id="2147483660" r:id="rId6"/>
    <p:sldLayoutId id="2147483652" r:id="rId7"/>
    <p:sldLayoutId id="2147483661" r:id="rId8"/>
    <p:sldLayoutId id="2147483662" r:id="rId9"/>
  </p:sldLayoutIdLst>
  <p:txStyles>
    <p:titleStyle>
      <a:lvl1pPr algn="l" defTabSz="914400" rtl="0" eaLnBrk="1" latinLnBrk="0" hangingPunct="1">
        <a:lnSpc>
          <a:spcPct val="90000"/>
        </a:lnSpc>
        <a:spcBef>
          <a:spcPct val="0"/>
        </a:spcBef>
        <a:buNone/>
        <a:defRPr sz="3900" b="1"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connectmls.mredllc.com/slogin.jsp" TargetMode="External"/><Relationship Id="rId2" Type="http://schemas.openxmlformats.org/officeDocument/2006/relationships/hyperlink" Target="https://training.mredllc.com/schedule" TargetMode="External"/><Relationship Id="rId1" Type="http://schemas.openxmlformats.org/officeDocument/2006/relationships/slideLayout" Target="../slideLayouts/slideLayout5.xml"/><Relationship Id="rId5" Type="http://schemas.openxmlformats.org/officeDocument/2006/relationships/image" Target="../media/image23.jpg"/><Relationship Id="rId4" Type="http://schemas.openxmlformats.org/officeDocument/2006/relationships/hyperlink" Target="https://training.mredllc.com/login?returnTo=video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training.mredllc.com/schedule"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2.mredllc.com/request-a-meeting-2/" TargetMode="External"/><Relationship Id="rId2" Type="http://schemas.openxmlformats.org/officeDocument/2006/relationships/hyperlink" Target="https://mredllc.freshdesk.com/support/solutions" TargetMode="External"/><Relationship Id="rId1" Type="http://schemas.openxmlformats.org/officeDocument/2006/relationships/slideLayout" Target="../slideLayouts/slideLayout5.xml"/><Relationship Id="rId4" Type="http://schemas.openxmlformats.org/officeDocument/2006/relationships/hyperlink" Target="https://training.mredllc.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mredllc.com/comms/resources/BuyerAgencyCompensationUpdate.pdf" TargetMode="External"/><Relationship Id="rId2" Type="http://schemas.openxmlformats.org/officeDocument/2006/relationships/image" Target="../media/image14.png"/><Relationship Id="rId1" Type="http://schemas.openxmlformats.org/officeDocument/2006/relationships/slideLayout" Target="../slideLayouts/slideLayout5.xml"/><Relationship Id="rId4" Type="http://schemas.openxmlformats.org/officeDocument/2006/relationships/hyperlink" Target="https://connectmls.mredllc.com/slogin.js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EC3AFD6-03DA-4BD8-2450-841FEF1C8575}"/>
              </a:ext>
            </a:extLst>
          </p:cNvPr>
          <p:cNvSpPr>
            <a:spLocks noGrp="1"/>
          </p:cNvSpPr>
          <p:nvPr>
            <p:ph type="body" sz="quarter" idx="10"/>
          </p:nvPr>
        </p:nvSpPr>
        <p:spPr/>
        <p:txBody>
          <a:bodyPr/>
          <a:lstStyle/>
          <a:p>
            <a:r>
              <a:rPr lang="en-US" dirty="0"/>
              <a:t>Broker Slides</a:t>
            </a:r>
          </a:p>
        </p:txBody>
      </p:sp>
      <p:sp>
        <p:nvSpPr>
          <p:cNvPr id="8" name="Text Placeholder 7">
            <a:extLst>
              <a:ext uri="{FF2B5EF4-FFF2-40B4-BE49-F238E27FC236}">
                <a16:creationId xmlns:a16="http://schemas.microsoft.com/office/drawing/2014/main" id="{FCB87571-F1AA-1106-2DBA-A5BCD219CE68}"/>
              </a:ext>
            </a:extLst>
          </p:cNvPr>
          <p:cNvSpPr>
            <a:spLocks noGrp="1"/>
          </p:cNvSpPr>
          <p:nvPr>
            <p:ph type="body" sz="quarter" idx="11"/>
          </p:nvPr>
        </p:nvSpPr>
        <p:spPr/>
        <p:txBody>
          <a:bodyPr vert="horz" lIns="91440" tIns="45720" rIns="91440" bIns="45720" rtlCol="0" anchor="t">
            <a:normAutofit/>
          </a:bodyPr>
          <a:lstStyle/>
          <a:p>
            <a:r>
              <a:rPr lang="en-US" dirty="0">
                <a:latin typeface="Calibri"/>
                <a:cs typeface="Calibri"/>
              </a:rPr>
              <a:t>Monthly Updates | August 2023</a:t>
            </a:r>
            <a:endParaRPr lang="en-US" dirty="0"/>
          </a:p>
        </p:txBody>
      </p:sp>
    </p:spTree>
    <p:extLst>
      <p:ext uri="{BB962C8B-B14F-4D97-AF65-F5344CB8AC3E}">
        <p14:creationId xmlns:p14="http://schemas.microsoft.com/office/powerpoint/2010/main" val="310860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2182550" y="3429000"/>
            <a:ext cx="5204773" cy="1957906"/>
          </a:xfrm>
          <a:prstGeom prst="rect">
            <a:avLst/>
          </a:prstGeom>
        </p:spPr>
        <p:txBody>
          <a:bodyPr vert="horz" lIns="91440" tIns="45720" rIns="91440" bIns="45720" numCol="1"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1400" b="0" i="0" dirty="0">
                <a:solidFill>
                  <a:srgbClr val="323338"/>
                </a:solidFill>
                <a:effectLst/>
                <a:latin typeface="+mn-lt"/>
              </a:rPr>
              <a:t>Go to </a:t>
            </a:r>
            <a:r>
              <a:rPr lang="en-US" sz="1400" b="1" i="0" dirty="0">
                <a:solidFill>
                  <a:srgbClr val="323338"/>
                </a:solidFill>
                <a:effectLst/>
                <a:latin typeface="+mn-lt"/>
              </a:rPr>
              <a:t>Listings &gt;</a:t>
            </a:r>
            <a:r>
              <a:rPr lang="en-US" sz="1400" b="0" i="0" dirty="0">
                <a:solidFill>
                  <a:srgbClr val="323338"/>
                </a:solidFill>
                <a:effectLst/>
                <a:latin typeface="+mn-lt"/>
              </a:rPr>
              <a:t> </a:t>
            </a:r>
            <a:r>
              <a:rPr lang="en-US" sz="1400" b="1" i="0" dirty="0">
                <a:solidFill>
                  <a:srgbClr val="323338"/>
                </a:solidFill>
                <a:effectLst/>
                <a:latin typeface="+mn-lt"/>
              </a:rPr>
              <a:t>View/Manage My Listings &amp; Transactions</a:t>
            </a:r>
          </a:p>
          <a:p>
            <a:pPr marL="171450" indent="-171450" fontAlgn="base">
              <a:buFont typeface="Arial" panose="020B0604020202020204" pitchFamily="34" charset="0"/>
              <a:buChar char="•"/>
            </a:pPr>
            <a:r>
              <a:rPr lang="en-US" sz="1400" b="0" i="0" dirty="0">
                <a:solidFill>
                  <a:srgbClr val="323338"/>
                </a:solidFill>
                <a:effectLst/>
                <a:latin typeface="+mn-lt"/>
              </a:rPr>
              <a:t>For active listings, click the MLS number for the listing, and click on</a:t>
            </a:r>
            <a:br>
              <a:rPr lang="en-US" sz="1400" dirty="0">
                <a:latin typeface="+mn-lt"/>
              </a:rPr>
            </a:br>
            <a:r>
              <a:rPr lang="en-US" sz="1400" b="0" i="0" dirty="0">
                <a:solidFill>
                  <a:srgbClr val="323338"/>
                </a:solidFill>
                <a:effectLst/>
                <a:latin typeface="+mn-lt"/>
              </a:rPr>
              <a:t>the Documents tab across the top</a:t>
            </a:r>
          </a:p>
          <a:p>
            <a:pPr marL="171450" indent="-171450" fontAlgn="base">
              <a:buFont typeface="Arial" panose="020B0604020202020204" pitchFamily="34" charset="0"/>
              <a:buChar char="•"/>
            </a:pPr>
            <a:r>
              <a:rPr lang="en-US" sz="1400" b="0" i="0" dirty="0">
                <a:solidFill>
                  <a:srgbClr val="323338"/>
                </a:solidFill>
                <a:effectLst/>
                <a:latin typeface="+mn-lt"/>
              </a:rPr>
              <a:t>For draft listings, click the Edit Pencil for the listing and click on</a:t>
            </a:r>
            <a:br>
              <a:rPr lang="en-US" sz="1400" dirty="0">
                <a:latin typeface="+mn-lt"/>
              </a:rPr>
            </a:br>
            <a:r>
              <a:rPr lang="en-US" sz="1400" b="0" i="0" dirty="0">
                <a:solidFill>
                  <a:srgbClr val="323338"/>
                </a:solidFill>
                <a:effectLst/>
                <a:latin typeface="+mn-lt"/>
              </a:rPr>
              <a:t>the Documents tab on the left-hand side of the listing details.</a:t>
            </a:r>
            <a:endParaRPr lang="en-US" sz="1400" dirty="0">
              <a:latin typeface="+mn-lt"/>
            </a:endParaRPr>
          </a:p>
          <a:p>
            <a:pPr fontAlgn="base"/>
            <a:r>
              <a:rPr lang="en-US" sz="1400" b="0" i="0" dirty="0">
                <a:solidFill>
                  <a:srgbClr val="323338"/>
                </a:solidFill>
                <a:effectLst/>
                <a:latin typeface="+mn-lt"/>
              </a:rPr>
              <a:t>Under the Documents tab, click on </a:t>
            </a:r>
            <a:r>
              <a:rPr lang="en-US" sz="1400" b="1" i="0" dirty="0">
                <a:solidFill>
                  <a:srgbClr val="323338"/>
                </a:solidFill>
                <a:effectLst/>
                <a:latin typeface="+mn-lt"/>
              </a:rPr>
              <a:t>+ Add Document.</a:t>
            </a:r>
            <a:br>
              <a:rPr lang="en-US" sz="1400" dirty="0">
                <a:latin typeface="+mn-lt"/>
              </a:rPr>
            </a:br>
            <a:r>
              <a:rPr lang="en-US" sz="1400" b="0" i="0" dirty="0">
                <a:solidFill>
                  <a:srgbClr val="323338"/>
                </a:solidFill>
                <a:effectLst/>
                <a:latin typeface="+mn-lt"/>
              </a:rPr>
              <a:t>Choose the file, then for </a:t>
            </a:r>
            <a:r>
              <a:rPr lang="en-US" sz="1400" b="1" i="0" dirty="0">
                <a:solidFill>
                  <a:srgbClr val="323338"/>
                </a:solidFill>
                <a:effectLst/>
                <a:latin typeface="+mn-lt"/>
              </a:rPr>
              <a:t>Document Type</a:t>
            </a:r>
            <a:r>
              <a:rPr lang="en-US" sz="1400" b="0" i="0" dirty="0">
                <a:solidFill>
                  <a:srgbClr val="323338"/>
                </a:solidFill>
                <a:effectLst/>
                <a:latin typeface="+mn-lt"/>
              </a:rPr>
              <a:t>, click on </a:t>
            </a:r>
            <a:r>
              <a:rPr lang="en-US" sz="1400" b="1" i="0" dirty="0">
                <a:solidFill>
                  <a:srgbClr val="323338"/>
                </a:solidFill>
                <a:effectLst/>
                <a:latin typeface="+mn-lt"/>
              </a:rPr>
              <a:t>“Other-Public”.</a:t>
            </a:r>
            <a:br>
              <a:rPr lang="en-US" sz="1400" dirty="0">
                <a:latin typeface="+mn-lt"/>
              </a:rPr>
            </a:br>
            <a:r>
              <a:rPr lang="en-US" sz="1400" b="0" i="0" dirty="0">
                <a:solidFill>
                  <a:srgbClr val="323338"/>
                </a:solidFill>
                <a:effectLst/>
                <a:latin typeface="+mn-lt"/>
              </a:rPr>
              <a:t>Customize the </a:t>
            </a:r>
            <a:r>
              <a:rPr lang="en-US" sz="1400" b="1" i="0" dirty="0">
                <a:solidFill>
                  <a:srgbClr val="323338"/>
                </a:solidFill>
                <a:effectLst/>
                <a:latin typeface="+mn-lt"/>
              </a:rPr>
              <a:t>Document Name</a:t>
            </a:r>
            <a:r>
              <a:rPr lang="en-US" sz="1400" b="0" i="0" dirty="0">
                <a:solidFill>
                  <a:srgbClr val="323338"/>
                </a:solidFill>
                <a:effectLst/>
                <a:latin typeface="+mn-lt"/>
              </a:rPr>
              <a:t> to describe the file being uploaded.</a:t>
            </a:r>
            <a:br>
              <a:rPr lang="en-US" sz="1400" dirty="0">
                <a:latin typeface="+mn-lt"/>
              </a:rPr>
            </a:br>
            <a:r>
              <a:rPr lang="en-US" sz="1400" b="0" i="0" dirty="0">
                <a:solidFill>
                  <a:srgbClr val="323338"/>
                </a:solidFill>
                <a:effectLst/>
                <a:latin typeface="+mn-lt"/>
              </a:rPr>
              <a:t>Click </a:t>
            </a:r>
            <a:r>
              <a:rPr lang="en-US" sz="1400" b="1" i="0" dirty="0">
                <a:solidFill>
                  <a:srgbClr val="323338"/>
                </a:solidFill>
                <a:effectLst/>
                <a:latin typeface="+mn-lt"/>
              </a:rPr>
              <a:t>Add</a:t>
            </a:r>
            <a:r>
              <a:rPr lang="en-US" sz="1400" b="0" i="0" dirty="0">
                <a:solidFill>
                  <a:srgbClr val="323338"/>
                </a:solidFill>
                <a:effectLst/>
                <a:latin typeface="+mn-lt"/>
              </a:rPr>
              <a:t> to add the document to the listing</a:t>
            </a: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2895873" y="1584949"/>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fontAlgn="base">
              <a:lnSpc>
                <a:spcPct val="107000"/>
              </a:lnSpc>
              <a:spcBef>
                <a:spcPts val="0"/>
              </a:spcBef>
              <a:spcAft>
                <a:spcPts val="0"/>
              </a:spcAft>
            </a:pPr>
            <a:r>
              <a:rPr lang="en-US" sz="1800" kern="0" dirty="0">
                <a:effectLst/>
                <a:latin typeface="+mn-lt"/>
                <a:ea typeface="Times New Roman" panose="02020603050405020304" pitchFamily="18" charset="0"/>
                <a:cs typeface="Times New Roman" panose="02020603050405020304" pitchFamily="18" charset="0"/>
              </a:rPr>
              <a:t>How can I add a custom document under the Documents tab for a listing?</a:t>
            </a:r>
            <a:endParaRPr lang="en-US" sz="1800" kern="100" dirty="0">
              <a:effectLst/>
              <a:latin typeface="+mn-lt"/>
              <a:ea typeface="Calibri" panose="020F0502020204030204" pitchFamily="34" charset="0"/>
              <a:cs typeface="Times New Roman" panose="02020603050405020304" pitchFamily="18" charset="0"/>
            </a:endParaRP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a:extLst>
              <a:ext uri="{FF2B5EF4-FFF2-40B4-BE49-F238E27FC236}">
                <a16:creationId xmlns:a16="http://schemas.microsoft.com/office/drawing/2014/main" id="{24A49B50-E618-E8B9-E1E8-69C095CAB6E6}"/>
              </a:ext>
            </a:extLst>
          </p:cNvPr>
          <p:cNvSpPr/>
          <p:nvPr/>
        </p:nvSpPr>
        <p:spPr>
          <a:xfrm>
            <a:off x="7473951" y="3428999"/>
            <a:ext cx="3888521" cy="204566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1750B090-245F-A7BE-C1C2-B0209E59125B}"/>
              </a:ext>
            </a:extLst>
          </p:cNvPr>
          <p:cNvSpPr txBox="1"/>
          <p:nvPr/>
        </p:nvSpPr>
        <p:spPr>
          <a:xfrm>
            <a:off x="7570941" y="3490133"/>
            <a:ext cx="3694539" cy="1815882"/>
          </a:xfrm>
          <a:prstGeom prst="rect">
            <a:avLst/>
          </a:prstGeom>
          <a:noFill/>
        </p:spPr>
        <p:txBody>
          <a:bodyPr wrap="square">
            <a:spAutoFit/>
          </a:bodyPr>
          <a:lstStyle/>
          <a:p>
            <a:pPr fontAlgn="base"/>
            <a:r>
              <a:rPr lang="en-US" sz="1400" b="0" i="0" dirty="0">
                <a:solidFill>
                  <a:srgbClr val="000000"/>
                </a:solidFill>
                <a:effectLst/>
                <a:latin typeface="+mn-lt"/>
              </a:rPr>
              <a:t>Tip: When facing issues with document uploads, double-check the file name of the document. If the file name is too long, the upload may not go through successfully. To fix this, shorten the file name and try uploading again.</a:t>
            </a:r>
          </a:p>
          <a:p>
            <a:pPr fontAlgn="base"/>
            <a:endParaRPr lang="en-US" sz="1400" dirty="0">
              <a:solidFill>
                <a:srgbClr val="000000"/>
              </a:solidFill>
            </a:endParaRPr>
          </a:p>
          <a:p>
            <a:pPr fontAlgn="base"/>
            <a:r>
              <a:rPr lang="en-US" sz="1400" b="0" i="0" dirty="0">
                <a:solidFill>
                  <a:srgbClr val="323338"/>
                </a:solidFill>
                <a:effectLst/>
                <a:latin typeface="Figtree"/>
              </a:rPr>
              <a:t>Accepted file types are PDF, </a:t>
            </a:r>
            <a:r>
              <a:rPr lang="en-US" sz="1400" dirty="0">
                <a:solidFill>
                  <a:srgbClr val="323338"/>
                </a:solidFill>
                <a:latin typeface="Figtree"/>
              </a:rPr>
              <a:t>W</a:t>
            </a:r>
            <a:r>
              <a:rPr lang="en-US" sz="1400" b="0" i="0" dirty="0">
                <a:solidFill>
                  <a:srgbClr val="323338"/>
                </a:solidFill>
                <a:effectLst/>
                <a:latin typeface="Figtree"/>
              </a:rPr>
              <a:t>ord, Excel and common photo formats</a:t>
            </a:r>
            <a:endParaRPr lang="en-US" sz="1400" b="0" i="0" dirty="0">
              <a:solidFill>
                <a:srgbClr val="000000"/>
              </a:solidFill>
              <a:effectLst/>
              <a:latin typeface="+mn-lt"/>
            </a:endParaRPr>
          </a:p>
        </p:txBody>
      </p:sp>
    </p:spTree>
    <p:extLst>
      <p:ext uri="{BB962C8B-B14F-4D97-AF65-F5344CB8AC3E}">
        <p14:creationId xmlns:p14="http://schemas.microsoft.com/office/powerpoint/2010/main" val="132282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pPr marL="0" marR="0" fontAlgn="base">
              <a:spcBef>
                <a:spcPts val="0"/>
              </a:spcBef>
              <a:spcAft>
                <a:spcPts val="0"/>
              </a:spcAft>
            </a:pPr>
            <a:r>
              <a:rPr lang="en-US" dirty="0">
                <a:effectLst/>
                <a:latin typeface="Calibri" panose="020F0502020204030204" pitchFamily="34" charset="0"/>
                <a:ea typeface="Times New Roman" panose="02020603050405020304" pitchFamily="18" charset="0"/>
              </a:rPr>
              <a:t>What are the benefits of using the “Full-Agent (Optimized)” report for listings?</a:t>
            </a:r>
            <a:endParaRPr lang="en-US" dirty="0">
              <a:effectLst/>
              <a:latin typeface="Times New Roman" panose="02020603050405020304" pitchFamily="18" charset="0"/>
              <a:ea typeface="Times New Roman" panose="02020603050405020304" pitchFamily="18" charset="0"/>
            </a:endParaRPr>
          </a:p>
        </p:txBody>
      </p:sp>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pic>
        <p:nvPicPr>
          <p:cNvPr id="5" name="Picture 4" descr="White calculator">
            <a:extLst>
              <a:ext uri="{FF2B5EF4-FFF2-40B4-BE49-F238E27FC236}">
                <a16:creationId xmlns:a16="http://schemas.microsoft.com/office/drawing/2014/main" id="{82197566-25C8-2C04-643B-78A5934E664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34016" y="2232569"/>
            <a:ext cx="4370614" cy="2913743"/>
          </a:xfrm>
          <a:prstGeom prst="rect">
            <a:avLst/>
          </a:prstGeom>
        </p:spPr>
      </p:pic>
    </p:spTree>
    <p:extLst>
      <p:ext uri="{BB962C8B-B14F-4D97-AF65-F5344CB8AC3E}">
        <p14:creationId xmlns:p14="http://schemas.microsoft.com/office/powerpoint/2010/main" val="198494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041810" y="1669418"/>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fontAlgn="base">
              <a:spcBef>
                <a:spcPts val="0"/>
              </a:spcBef>
              <a:spcAft>
                <a:spcPts val="0"/>
              </a:spcAft>
            </a:pPr>
            <a:r>
              <a:rPr lang="en-US" sz="2000" dirty="0">
                <a:effectLst/>
                <a:latin typeface="Calibri" panose="020F0502020204030204" pitchFamily="34" charset="0"/>
                <a:ea typeface="Times New Roman" panose="02020603050405020304" pitchFamily="18" charset="0"/>
              </a:rPr>
              <a:t>What are the benefits of using the “Full-Agent (Optimized)” report for listings?</a:t>
            </a:r>
            <a:endParaRPr lang="en-US" sz="2000" dirty="0">
              <a:effectLst/>
              <a:latin typeface="Times New Roman" panose="02020603050405020304" pitchFamily="18" charset="0"/>
              <a:ea typeface="Times New Roman" panose="02020603050405020304" pitchFamily="18" charset="0"/>
            </a:endParaRP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8DC9C95F-3530-9B01-BA3D-A417BC9809AE}"/>
              </a:ext>
            </a:extLst>
          </p:cNvPr>
          <p:cNvSpPr txBox="1"/>
          <p:nvPr/>
        </p:nvSpPr>
        <p:spPr>
          <a:xfrm>
            <a:off x="2923728" y="3320284"/>
            <a:ext cx="6870797" cy="3139321"/>
          </a:xfrm>
          <a:prstGeom prst="rect">
            <a:avLst/>
          </a:prstGeom>
          <a:noFill/>
        </p:spPr>
        <p:txBody>
          <a:bodyPr wrap="square" rtlCol="0">
            <a:spAutoFit/>
          </a:bodyPr>
          <a:lstStyle/>
          <a:p>
            <a:pPr marL="285750" indent="-285750" algn="l" rtl="0" fontAlgn="base">
              <a:buFont typeface="Wingdings" pitchFamily="2" charset="2"/>
              <a:buChar char="§"/>
            </a:pPr>
            <a:r>
              <a:rPr lang="en-US" sz="1800" b="0" i="0" dirty="0">
                <a:solidFill>
                  <a:srgbClr val="000000"/>
                </a:solidFill>
                <a:effectLst/>
                <a:latin typeface="Calibri" panose="020F0502020204030204" pitchFamily="34" charset="0"/>
              </a:rPr>
              <a:t>This report is ideal for mobile devices, as it fits to the screen of the mobile device, making scrolling and viewing listing information a breeze. </a:t>
            </a:r>
          </a:p>
          <a:p>
            <a:pPr marL="285750" indent="-285750" algn="l" rtl="0" fontAlgn="base">
              <a:buFont typeface="Wingdings" pitchFamily="2" charset="2"/>
              <a:buChar char="§"/>
            </a:pPr>
            <a:r>
              <a:rPr lang="en-US" sz="1800" b="0" i="0" dirty="0">
                <a:solidFill>
                  <a:srgbClr val="000000"/>
                </a:solidFill>
                <a:effectLst/>
                <a:latin typeface="Calibri" panose="020F0502020204030204" pitchFamily="34" charset="0"/>
              </a:rPr>
              <a:t>If an open house is scheduled for a listing, it will display directly on the listing report beneath the photo of the property! </a:t>
            </a:r>
          </a:p>
          <a:p>
            <a:pPr marL="285750" indent="-285750" algn="l" rtl="0" fontAlgn="base">
              <a:buFont typeface="Wingdings" pitchFamily="2" charset="2"/>
              <a:buChar char="§"/>
            </a:pPr>
            <a:r>
              <a:rPr lang="en-US" sz="1800" b="0" i="0" dirty="0">
                <a:solidFill>
                  <a:srgbClr val="000000"/>
                </a:solidFill>
                <a:effectLst/>
                <a:latin typeface="Calibri" panose="020F0502020204030204" pitchFamily="34" charset="0"/>
              </a:rPr>
              <a:t>The look of the optimized report is more open, spacious, and modern compared to the classic report. </a:t>
            </a:r>
          </a:p>
          <a:p>
            <a:pPr marL="285750" indent="-285750" algn="l" rtl="0" fontAlgn="base">
              <a:buFont typeface="Wingdings" pitchFamily="2" charset="2"/>
              <a:buChar char="§"/>
            </a:pPr>
            <a:endParaRPr lang="en-US" sz="1800" b="0" i="0" dirty="0">
              <a:solidFill>
                <a:srgbClr val="000000"/>
              </a:solidFill>
              <a:effectLst/>
              <a:latin typeface="Calibri" panose="020F0502020204030204" pitchFamily="34" charset="0"/>
            </a:endParaRPr>
          </a:p>
          <a:p>
            <a:pPr algn="l" rtl="0" fontAlgn="base"/>
            <a:r>
              <a:rPr lang="en-US" sz="1800" b="0" i="0" dirty="0">
                <a:solidFill>
                  <a:srgbClr val="000000"/>
                </a:solidFill>
                <a:effectLst/>
                <a:latin typeface="Calibri" panose="020F0502020204030204" pitchFamily="34" charset="0"/>
              </a:rPr>
              <a:t>To change your default report to the Full-Agent (Optimized) report, visit your connectMLS Settings, and click “Search &amp; Report Defaults”. Using the “Detailed Report” drop-down, select Full-Agent (Optimized).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20659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362906" cy="2112966"/>
          </a:xfrm>
        </p:spPr>
        <p:txBody>
          <a:bodyPr>
            <a:noAutofit/>
          </a:bodyPr>
          <a:lstStyle/>
          <a:p>
            <a:r>
              <a:rPr lang="en-US" sz="2400" dirty="0"/>
              <a:t>What information must be included for listings with deeded parking?</a:t>
            </a:r>
          </a:p>
        </p:txBody>
      </p:sp>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pic>
        <p:nvPicPr>
          <p:cNvPr id="5" name="Picture 4">
            <a:extLst>
              <a:ext uri="{FF2B5EF4-FFF2-40B4-BE49-F238E27FC236}">
                <a16:creationId xmlns:a16="http://schemas.microsoft.com/office/drawing/2014/main" id="{82197566-25C8-2C04-643B-78A5934E664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7037870" y="2244228"/>
            <a:ext cx="4362906" cy="2890425"/>
          </a:xfrm>
          <a:prstGeom prst="rect">
            <a:avLst/>
          </a:prstGeom>
        </p:spPr>
      </p:pic>
    </p:spTree>
    <p:extLst>
      <p:ext uri="{BB962C8B-B14F-4D97-AF65-F5344CB8AC3E}">
        <p14:creationId xmlns:p14="http://schemas.microsoft.com/office/powerpoint/2010/main" val="4079668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2917371" y="1639112"/>
            <a:ext cx="6877154"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What information must be included for listings with deeded parking?</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8DC9C95F-3530-9B01-BA3D-A417BC9809AE}"/>
              </a:ext>
            </a:extLst>
          </p:cNvPr>
          <p:cNvSpPr txBox="1"/>
          <p:nvPr/>
        </p:nvSpPr>
        <p:spPr>
          <a:xfrm>
            <a:off x="1890259" y="3419403"/>
            <a:ext cx="4728662" cy="1754326"/>
          </a:xfrm>
          <a:prstGeom prst="rect">
            <a:avLst/>
          </a:prstGeom>
          <a:noFill/>
        </p:spPr>
        <p:txBody>
          <a:bodyPr wrap="square" rtlCol="0">
            <a:spAutoFit/>
          </a:bodyPr>
          <a:lstStyle/>
          <a:p>
            <a:pPr algn="l" rtl="0" fontAlgn="base"/>
            <a:r>
              <a:rPr lang="en-US" sz="1800" b="0" i="0" dirty="0">
                <a:solidFill>
                  <a:srgbClr val="323338"/>
                </a:solidFill>
                <a:effectLst/>
              </a:rPr>
              <a:t>Three requirements must be met if deeded parking is included in your listing’s sale price: </a:t>
            </a:r>
          </a:p>
          <a:p>
            <a:pPr algn="l" rtl="0" fontAlgn="base"/>
            <a:endParaRPr lang="en-US" b="0" i="0" dirty="0">
              <a:solidFill>
                <a:srgbClr val="000000"/>
              </a:solidFill>
              <a:effectLst/>
            </a:endParaRPr>
          </a:p>
          <a:p>
            <a:pPr marL="285750" indent="-285750" algn="l" rtl="0" fontAlgn="base">
              <a:buFont typeface="Wingdings" pitchFamily="2" charset="2"/>
              <a:buChar char="§"/>
            </a:pPr>
            <a:r>
              <a:rPr lang="en-US" sz="1800" b="0" i="0" dirty="0">
                <a:solidFill>
                  <a:srgbClr val="323338"/>
                </a:solidFill>
                <a:effectLst/>
              </a:rPr>
              <a:t>The multiple PIN field must reflect “yes” </a:t>
            </a:r>
            <a:endParaRPr lang="en-US" b="0" i="0" dirty="0">
              <a:solidFill>
                <a:srgbClr val="000000"/>
              </a:solidFill>
              <a:effectLst/>
            </a:endParaRPr>
          </a:p>
          <a:p>
            <a:pPr marL="285750" indent="-285750" algn="l" rtl="0" fontAlgn="base">
              <a:buFont typeface="Wingdings" pitchFamily="2" charset="2"/>
              <a:buChar char="§"/>
            </a:pPr>
            <a:r>
              <a:rPr lang="en-US" sz="1800" b="0" i="0" dirty="0">
                <a:solidFill>
                  <a:srgbClr val="323338"/>
                </a:solidFill>
                <a:effectLst/>
              </a:rPr>
              <a:t>The additional PIN number must be included </a:t>
            </a:r>
            <a:endParaRPr lang="en-US" b="0" i="0" dirty="0">
              <a:solidFill>
                <a:srgbClr val="000000"/>
              </a:solidFill>
              <a:effectLst/>
            </a:endParaRPr>
          </a:p>
          <a:p>
            <a:pPr marL="285750" indent="-285750" algn="l" rtl="0" fontAlgn="base">
              <a:buFont typeface="Wingdings" pitchFamily="2" charset="2"/>
              <a:buChar char="§"/>
            </a:pPr>
            <a:r>
              <a:rPr lang="en-US" sz="1800" b="0" i="0" dirty="0">
                <a:solidFill>
                  <a:srgbClr val="323338"/>
                </a:solidFill>
                <a:effectLst/>
              </a:rPr>
              <a:t>The additional tax amount must </a:t>
            </a:r>
            <a:r>
              <a:rPr lang="en-US" sz="1800" b="0" i="0">
                <a:solidFill>
                  <a:srgbClr val="323338"/>
                </a:solidFill>
                <a:effectLst/>
              </a:rPr>
              <a:t>be input.</a:t>
            </a:r>
            <a:endParaRPr lang="en-US" b="0" i="0" dirty="0">
              <a:solidFill>
                <a:srgbClr val="000000"/>
              </a:solidFill>
              <a:effectLst/>
            </a:endParaRPr>
          </a:p>
        </p:txBody>
      </p:sp>
      <p:pic>
        <p:nvPicPr>
          <p:cNvPr id="1026" name="Picture 2">
            <a:extLst>
              <a:ext uri="{FF2B5EF4-FFF2-40B4-BE49-F238E27FC236}">
                <a16:creationId xmlns:a16="http://schemas.microsoft.com/office/drawing/2014/main" id="{8029D764-85B8-5C33-E6FC-370AC0F885DA}"/>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618921" y="3276925"/>
            <a:ext cx="5295966" cy="2777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47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362906" cy="2112966"/>
          </a:xfrm>
        </p:spPr>
        <p:txBody>
          <a:bodyPr>
            <a:noAutofit/>
          </a:bodyPr>
          <a:lstStyle/>
          <a:p>
            <a:r>
              <a:rPr lang="en-US" sz="2400" dirty="0"/>
              <a:t>Does a room have to have a closet for it to be considered a bedroom?</a:t>
            </a:r>
          </a:p>
        </p:txBody>
      </p:sp>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pic>
        <p:nvPicPr>
          <p:cNvPr id="5" name="Picture 4">
            <a:extLst>
              <a:ext uri="{FF2B5EF4-FFF2-40B4-BE49-F238E27FC236}">
                <a16:creationId xmlns:a16="http://schemas.microsoft.com/office/drawing/2014/main" id="{82197566-25C8-2C04-643B-78A5934E664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7059939" y="2244228"/>
            <a:ext cx="4318767" cy="2890425"/>
          </a:xfrm>
          <a:prstGeom prst="rect">
            <a:avLst/>
          </a:prstGeom>
        </p:spPr>
      </p:pic>
    </p:spTree>
    <p:extLst>
      <p:ext uri="{BB962C8B-B14F-4D97-AF65-F5344CB8AC3E}">
        <p14:creationId xmlns:p14="http://schemas.microsoft.com/office/powerpoint/2010/main" val="4100282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039291" y="1650862"/>
            <a:ext cx="6877154"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Does a room have to have a closet for it to be considered a bedroom?</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8DC9C95F-3530-9B01-BA3D-A417BC9809AE}"/>
              </a:ext>
            </a:extLst>
          </p:cNvPr>
          <p:cNvSpPr txBox="1"/>
          <p:nvPr/>
        </p:nvSpPr>
        <p:spPr>
          <a:xfrm>
            <a:off x="3039291" y="3415573"/>
            <a:ext cx="6056026" cy="2308324"/>
          </a:xfrm>
          <a:prstGeom prst="rect">
            <a:avLst/>
          </a:prstGeom>
          <a:noFill/>
        </p:spPr>
        <p:txBody>
          <a:bodyPr wrap="square" rtlCol="0">
            <a:spAutoFit/>
          </a:bodyPr>
          <a:lstStyle/>
          <a:p>
            <a:pPr algn="l" rtl="0" fontAlgn="base"/>
            <a:r>
              <a:rPr lang="en-US" b="0" i="0" dirty="0">
                <a:solidFill>
                  <a:srgbClr val="323338"/>
                </a:solidFill>
                <a:effectLst/>
              </a:rPr>
              <a:t>No. A room without a closet can be counted as a bedroom. </a:t>
            </a:r>
          </a:p>
          <a:p>
            <a:pPr algn="l" rtl="0" fontAlgn="base"/>
            <a:endParaRPr lang="en-US" dirty="0">
              <a:solidFill>
                <a:srgbClr val="323338"/>
              </a:solidFill>
            </a:endParaRPr>
          </a:p>
          <a:p>
            <a:pPr algn="l" rtl="0" fontAlgn="base"/>
            <a:r>
              <a:rPr lang="en-US" b="0" i="0" dirty="0">
                <a:solidFill>
                  <a:srgbClr val="323338"/>
                </a:solidFill>
                <a:effectLst/>
              </a:rPr>
              <a:t>A bedroom is defined as a private room closed off from other living space, which does not have its only entrance from another bedroom.</a:t>
            </a:r>
          </a:p>
          <a:p>
            <a:pPr algn="l" rtl="0" fontAlgn="base"/>
            <a:endParaRPr lang="en-US" dirty="0">
              <a:solidFill>
                <a:srgbClr val="323338"/>
              </a:solidFill>
            </a:endParaRPr>
          </a:p>
          <a:p>
            <a:pPr algn="l" rtl="0" fontAlgn="base"/>
            <a:r>
              <a:rPr lang="en-US" b="0" i="0" dirty="0">
                <a:solidFill>
                  <a:srgbClr val="323338"/>
                </a:solidFill>
                <a:effectLst/>
              </a:rPr>
              <a:t>This definition will meet appraiser standards for bedrooms and would exclude tandem rooms.</a:t>
            </a:r>
            <a:endParaRPr lang="en-US" b="0" i="0" dirty="0">
              <a:solidFill>
                <a:srgbClr val="000000"/>
              </a:solidFill>
              <a:effectLst/>
            </a:endParaRPr>
          </a:p>
        </p:txBody>
      </p:sp>
    </p:spTree>
    <p:extLst>
      <p:ext uri="{BB962C8B-B14F-4D97-AF65-F5344CB8AC3E}">
        <p14:creationId xmlns:p14="http://schemas.microsoft.com/office/powerpoint/2010/main" val="2565091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CAB5AB-2612-AA3F-9A2B-FC3B497A2333}"/>
              </a:ext>
            </a:extLst>
          </p:cNvPr>
          <p:cNvSpPr>
            <a:spLocks noGrp="1"/>
          </p:cNvSpPr>
          <p:nvPr>
            <p:ph type="body" sz="quarter" idx="10"/>
          </p:nvPr>
        </p:nvSpPr>
        <p:spPr/>
        <p:txBody>
          <a:bodyPr>
            <a:noAutofit/>
          </a:bodyPr>
          <a:lstStyle/>
          <a:p>
            <a:r>
              <a:rPr lang="en-US" dirty="0"/>
              <a:t>Education and resources</a:t>
            </a:r>
          </a:p>
        </p:txBody>
      </p:sp>
    </p:spTree>
    <p:extLst>
      <p:ext uri="{BB962C8B-B14F-4D97-AF65-F5344CB8AC3E}">
        <p14:creationId xmlns:p14="http://schemas.microsoft.com/office/powerpoint/2010/main" val="1498706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0840895" cy="1037249"/>
          </a:xfrm>
        </p:spPr>
        <p:txBody>
          <a:bodyPr>
            <a:noAutofit/>
          </a:bodyPr>
          <a:lstStyle/>
          <a:p>
            <a:r>
              <a:rPr lang="en-US" sz="3600" dirty="0"/>
              <a:t>Did you know MRED training is FREE?</a:t>
            </a:r>
          </a:p>
          <a:p>
            <a:r>
              <a:rPr lang="en-US" sz="2400" b="1" dirty="0"/>
              <a:t>It’s also available on-demand and in-person!</a:t>
            </a:r>
            <a:endParaRPr lang="en-US" b="1" dirty="0"/>
          </a:p>
        </p:txBody>
      </p:sp>
      <p:sp>
        <p:nvSpPr>
          <p:cNvPr id="13" name="Rectangle: Rounded Corners 20">
            <a:extLst>
              <a:ext uri="{FF2B5EF4-FFF2-40B4-BE49-F238E27FC236}">
                <a16:creationId xmlns:a16="http://schemas.microsoft.com/office/drawing/2014/main" id="{8DD78AB1-431C-4A78-8662-F79C51CA9814}"/>
              </a:ext>
            </a:extLst>
          </p:cNvPr>
          <p:cNvSpPr/>
          <p:nvPr/>
        </p:nvSpPr>
        <p:spPr>
          <a:xfrm>
            <a:off x="1225383" y="2839845"/>
            <a:ext cx="3065331" cy="754046"/>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17" name="TextBox 16">
            <a:extLst>
              <a:ext uri="{FF2B5EF4-FFF2-40B4-BE49-F238E27FC236}">
                <a16:creationId xmlns:a16="http://schemas.microsoft.com/office/drawing/2014/main" id="{5C393AC1-3D01-9178-A784-A63A1DA790D0}"/>
              </a:ext>
            </a:extLst>
          </p:cNvPr>
          <p:cNvSpPr txBox="1"/>
          <p:nvPr/>
        </p:nvSpPr>
        <p:spPr>
          <a:xfrm>
            <a:off x="1460660" y="2873078"/>
            <a:ext cx="2615126" cy="646331"/>
          </a:xfrm>
          <a:prstGeom prst="rect">
            <a:avLst/>
          </a:prstGeom>
          <a:noFill/>
        </p:spPr>
        <p:txBody>
          <a:bodyPr wrap="square" rtlCol="0" anchor="t">
            <a:spAutoFit/>
          </a:bodyPr>
          <a:lstStyle/>
          <a:p>
            <a:pPr algn="ctr"/>
            <a:r>
              <a:rPr lang="en-US" b="1" dirty="0">
                <a:solidFill>
                  <a:schemeClr val="accent1"/>
                </a:solidFill>
                <a:ea typeface="+mn-lt"/>
                <a:cs typeface="+mn-lt"/>
                <a:hlinkClick r:id="rId2"/>
              </a:rPr>
              <a:t>See the upcoming training schedule</a:t>
            </a:r>
            <a:endParaRPr lang="en-US" b="1" dirty="0">
              <a:solidFill>
                <a:schemeClr val="accent1"/>
              </a:solidFill>
              <a:cs typeface="Calibri"/>
              <a:hlinkClick r:id="rId3"/>
            </a:endParaRPr>
          </a:p>
        </p:txBody>
      </p:sp>
      <p:sp>
        <p:nvSpPr>
          <p:cNvPr id="21" name="Rectangle: Rounded Corners 20">
            <a:extLst>
              <a:ext uri="{FF2B5EF4-FFF2-40B4-BE49-F238E27FC236}">
                <a16:creationId xmlns:a16="http://schemas.microsoft.com/office/drawing/2014/main" id="{24D2B8D2-B0F9-A0E1-0593-D4B1EACE7A04}"/>
              </a:ext>
            </a:extLst>
          </p:cNvPr>
          <p:cNvSpPr/>
          <p:nvPr/>
        </p:nvSpPr>
        <p:spPr>
          <a:xfrm>
            <a:off x="1225383" y="4091258"/>
            <a:ext cx="3065331" cy="754046"/>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24" name="TextBox 23">
            <a:extLst>
              <a:ext uri="{FF2B5EF4-FFF2-40B4-BE49-F238E27FC236}">
                <a16:creationId xmlns:a16="http://schemas.microsoft.com/office/drawing/2014/main" id="{6AAF07B1-6E8B-1C76-FF45-5096215A0E2F}"/>
              </a:ext>
            </a:extLst>
          </p:cNvPr>
          <p:cNvSpPr txBox="1"/>
          <p:nvPr/>
        </p:nvSpPr>
        <p:spPr>
          <a:xfrm>
            <a:off x="1460660" y="4145115"/>
            <a:ext cx="2594776" cy="646331"/>
          </a:xfrm>
          <a:prstGeom prst="rect">
            <a:avLst/>
          </a:prstGeom>
          <a:noFill/>
        </p:spPr>
        <p:txBody>
          <a:bodyPr wrap="square" rtlCol="0" anchor="t">
            <a:spAutoFit/>
          </a:bodyPr>
          <a:lstStyle/>
          <a:p>
            <a:pPr algn="ctr"/>
            <a:r>
              <a:rPr lang="en-US" b="1" dirty="0">
                <a:solidFill>
                  <a:schemeClr val="accent1"/>
                </a:solidFill>
                <a:ea typeface="+mn-lt"/>
                <a:cs typeface="+mn-lt"/>
                <a:hlinkClick r:id="rId4"/>
              </a:rPr>
              <a:t>Watch on-demand training videos</a:t>
            </a:r>
            <a:endParaRPr lang="en-US" b="1" dirty="0">
              <a:solidFill>
                <a:schemeClr val="accent1"/>
              </a:solidFill>
              <a:cs typeface="Calibri"/>
              <a:hlinkClick r:id="rId3"/>
            </a:endParaRPr>
          </a:p>
        </p:txBody>
      </p:sp>
      <p:pic>
        <p:nvPicPr>
          <p:cNvPr id="3" name="Picture 2" descr="A person holding a phone&#10;&#10;Description automatically generated">
            <a:extLst>
              <a:ext uri="{FF2B5EF4-FFF2-40B4-BE49-F238E27FC236}">
                <a16:creationId xmlns:a16="http://schemas.microsoft.com/office/drawing/2014/main" id="{ABD8AC00-95CB-F061-6208-6A15CD0F4439}"/>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546831" y="1747520"/>
            <a:ext cx="4173219" cy="4272385"/>
          </a:xfrm>
          <a:prstGeom prst="rect">
            <a:avLst/>
          </a:prstGeom>
        </p:spPr>
      </p:pic>
    </p:spTree>
    <p:extLst>
      <p:ext uri="{BB962C8B-B14F-4D97-AF65-F5344CB8AC3E}">
        <p14:creationId xmlns:p14="http://schemas.microsoft.com/office/powerpoint/2010/main" val="36304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886367" y="1004025"/>
            <a:ext cx="10351736" cy="517886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68D3C69-7885-8A1C-D879-C94B9F4526A7}"/>
              </a:ext>
            </a:extLst>
          </p:cNvPr>
          <p:cNvSpPr txBox="1"/>
          <p:nvPr/>
        </p:nvSpPr>
        <p:spPr>
          <a:xfrm>
            <a:off x="1065204" y="4312295"/>
            <a:ext cx="10061792" cy="1754326"/>
          </a:xfrm>
          <a:prstGeom prst="rect">
            <a:avLst/>
          </a:prstGeom>
          <a:noFill/>
        </p:spPr>
        <p:txBody>
          <a:bodyPr wrap="square">
            <a:spAutoFit/>
          </a:bodyPr>
          <a:lstStyle/>
          <a:p>
            <a:pPr algn="l" fontAlgn="base"/>
            <a:r>
              <a:rPr lang="en-US" b="0" i="0" dirty="0">
                <a:solidFill>
                  <a:srgbClr val="323338"/>
                </a:solidFill>
                <a:effectLst/>
                <a:latin typeface="+mj-lt"/>
              </a:rPr>
              <a:t>Do you miss networking in person? Do you want to learn from MLS experts with real industry experience? MRED has in person training classes near you! </a:t>
            </a:r>
          </a:p>
          <a:p>
            <a:pPr algn="l" fontAlgn="base"/>
            <a:endParaRPr lang="en-US" dirty="0">
              <a:solidFill>
                <a:srgbClr val="323338"/>
              </a:solidFill>
              <a:latin typeface="+mj-lt"/>
            </a:endParaRPr>
          </a:p>
          <a:p>
            <a:pPr algn="l" fontAlgn="base"/>
            <a:r>
              <a:rPr lang="en-US" b="0" i="0" dirty="0">
                <a:solidFill>
                  <a:srgbClr val="323338"/>
                </a:solidFill>
                <a:effectLst/>
                <a:latin typeface="+mj-lt"/>
              </a:rPr>
              <a:t>Join us by registering FOR FREE for our upcoming training classes! </a:t>
            </a:r>
            <a:r>
              <a:rPr lang="en-US" b="1" i="0" u="sng" dirty="0">
                <a:solidFill>
                  <a:srgbClr val="47B3D1"/>
                </a:solidFill>
                <a:effectLst/>
                <a:latin typeface="+mj-lt"/>
                <a:hlinkClick r:id="rId2">
                  <a:extLst>
                    <a:ext uri="{A12FA001-AC4F-418D-AE19-62706E023703}">
                      <ahyp:hlinkClr xmlns:ahyp="http://schemas.microsoft.com/office/drawing/2018/hyperlinkcolor" val="tx"/>
                    </a:ext>
                  </a:extLst>
                </a:hlinkClick>
              </a:rPr>
              <a:t>https://training.mredllc.com/schedule</a:t>
            </a:r>
            <a:endParaRPr lang="en-US" b="1" i="0" u="sng" dirty="0">
              <a:solidFill>
                <a:srgbClr val="47B3D1"/>
              </a:solidFill>
              <a:effectLst/>
              <a:latin typeface="+mj-lt"/>
            </a:endParaRPr>
          </a:p>
          <a:p>
            <a:pPr algn="l" fontAlgn="base"/>
            <a:endParaRPr lang="en-US" b="0" i="0" dirty="0">
              <a:solidFill>
                <a:srgbClr val="323338"/>
              </a:solidFill>
              <a:effectLst/>
              <a:latin typeface="+mj-lt"/>
            </a:endParaRPr>
          </a:p>
          <a:p>
            <a:pPr algn="l" fontAlgn="base"/>
            <a:r>
              <a:rPr lang="en-US" b="0" i="0" dirty="0">
                <a:solidFill>
                  <a:srgbClr val="323338"/>
                </a:solidFill>
                <a:effectLst/>
                <a:latin typeface="+mj-lt"/>
              </a:rPr>
              <a:t>Just filter “hands on” and “one on one.”</a:t>
            </a:r>
          </a:p>
        </p:txBody>
      </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1116530" cy="1037249"/>
          </a:xfrm>
        </p:spPr>
        <p:txBody>
          <a:bodyPr>
            <a:noAutofit/>
          </a:bodyPr>
          <a:lstStyle/>
          <a:p>
            <a:r>
              <a:rPr lang="en-US" sz="3000" dirty="0"/>
              <a:t>Do you miss in-person training? </a:t>
            </a:r>
          </a:p>
        </p:txBody>
      </p:sp>
      <p:pic>
        <p:nvPicPr>
          <p:cNvPr id="6" name="Picture 5">
            <a:extLst>
              <a:ext uri="{FF2B5EF4-FFF2-40B4-BE49-F238E27FC236}">
                <a16:creationId xmlns:a16="http://schemas.microsoft.com/office/drawing/2014/main" id="{E45089A9-24CE-716C-A388-53B2023B73F5}"/>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3724052" y="1355544"/>
            <a:ext cx="4743895" cy="2694417"/>
          </a:xfrm>
          <a:prstGeom prst="rect">
            <a:avLst/>
          </a:prstGeom>
        </p:spPr>
      </p:pic>
    </p:spTree>
    <p:extLst>
      <p:ext uri="{BB962C8B-B14F-4D97-AF65-F5344CB8AC3E}">
        <p14:creationId xmlns:p14="http://schemas.microsoft.com/office/powerpoint/2010/main" val="300670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1470F3-6DFE-5128-1AA0-D9F77271C1CF}"/>
              </a:ext>
            </a:extLst>
          </p:cNvPr>
          <p:cNvSpPr>
            <a:spLocks noGrp="1"/>
          </p:cNvSpPr>
          <p:nvPr>
            <p:ph type="body" sz="quarter" idx="10"/>
          </p:nvPr>
        </p:nvSpPr>
        <p:spPr/>
        <p:txBody>
          <a:bodyPr>
            <a:noAutofit/>
          </a:bodyPr>
          <a:lstStyle/>
          <a:p>
            <a:r>
              <a:rPr lang="en-US" dirty="0"/>
              <a:t>Product enhancements</a:t>
            </a:r>
          </a:p>
        </p:txBody>
      </p:sp>
    </p:spTree>
    <p:extLst>
      <p:ext uri="{BB962C8B-B14F-4D97-AF65-F5344CB8AC3E}">
        <p14:creationId xmlns:p14="http://schemas.microsoft.com/office/powerpoint/2010/main" val="1167970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1004789" y="2190983"/>
            <a:ext cx="5023946" cy="361072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EC12450F-931A-7A9D-551F-D0A348FE150E}"/>
              </a:ext>
            </a:extLst>
          </p:cNvPr>
          <p:cNvGrpSpPr/>
          <p:nvPr/>
        </p:nvGrpSpPr>
        <p:grpSpPr>
          <a:xfrm>
            <a:off x="735987" y="2450101"/>
            <a:ext cx="571530" cy="248333"/>
            <a:chOff x="3828351" y="5776997"/>
            <a:chExt cx="666412" cy="289560"/>
          </a:xfrm>
        </p:grpSpPr>
        <p:sp>
          <p:nvSpPr>
            <p:cNvPr id="2" name="Isosceles Triangle 1">
              <a:extLst>
                <a:ext uri="{FF2B5EF4-FFF2-40B4-BE49-F238E27FC236}">
                  <a16:creationId xmlns:a16="http://schemas.microsoft.com/office/drawing/2014/main" id="{7A2FBECD-D55C-9C4D-D2CF-44D2CD92FDF2}"/>
                </a:ext>
              </a:extLst>
            </p:cNvPr>
            <p:cNvSpPr/>
            <p:nvPr/>
          </p:nvSpPr>
          <p:spPr>
            <a:xfrm rot="5400000">
              <a:off x="4251960"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8988DD5F-2931-14EC-985C-B708B5457B5B}"/>
                </a:ext>
              </a:extLst>
            </p:cNvPr>
            <p:cNvSpPr/>
            <p:nvPr/>
          </p:nvSpPr>
          <p:spPr>
            <a:xfrm rot="5400000">
              <a:off x="4016777"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81AB1346-92AC-2703-57E2-22DFC21AF4B4}"/>
                </a:ext>
              </a:extLst>
            </p:cNvPr>
            <p:cNvSpPr/>
            <p:nvPr/>
          </p:nvSpPr>
          <p:spPr>
            <a:xfrm rot="5400000">
              <a:off x="3781594"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0840895" cy="1037249"/>
          </a:xfrm>
        </p:spPr>
        <p:txBody>
          <a:bodyPr>
            <a:noAutofit/>
          </a:bodyPr>
          <a:lstStyle/>
          <a:p>
            <a:r>
              <a:rPr lang="en-US" sz="3600" dirty="0"/>
              <a:t>Need help with something else?</a:t>
            </a:r>
          </a:p>
          <a:p>
            <a:r>
              <a:rPr lang="en-US" sz="2800" dirty="0"/>
              <a:t>We have answers and options</a:t>
            </a:r>
            <a:endParaRPr lang="en-US" sz="4000" dirty="0"/>
          </a:p>
        </p:txBody>
      </p:sp>
      <p:sp>
        <p:nvSpPr>
          <p:cNvPr id="9" name="Text Placeholder 8">
            <a:extLst>
              <a:ext uri="{FF2B5EF4-FFF2-40B4-BE49-F238E27FC236}">
                <a16:creationId xmlns:a16="http://schemas.microsoft.com/office/drawing/2014/main" id="{57F9FC40-9D76-56BE-EF23-DB59C31BD4EC}"/>
              </a:ext>
            </a:extLst>
          </p:cNvPr>
          <p:cNvSpPr>
            <a:spLocks noGrp="1"/>
          </p:cNvSpPr>
          <p:nvPr>
            <p:ph type="body" sz="quarter" idx="11"/>
          </p:nvPr>
        </p:nvSpPr>
        <p:spPr>
          <a:xfrm>
            <a:off x="1398141" y="2366230"/>
            <a:ext cx="4399367" cy="2684419"/>
          </a:xfrm>
        </p:spPr>
        <p:txBody>
          <a:bodyPr>
            <a:noAutofit/>
          </a:bodyPr>
          <a:lstStyle/>
          <a:p>
            <a:pPr>
              <a:lnSpc>
                <a:spcPct val="100000"/>
              </a:lnSpc>
            </a:pPr>
            <a:r>
              <a:rPr lang="en-US" sz="2100" b="1" dirty="0"/>
              <a:t>Get answers to common questions 24/7 in the </a:t>
            </a:r>
            <a:r>
              <a:rPr lang="en-US" sz="2100" b="1" dirty="0">
                <a:hlinkClick r:id="rId2"/>
              </a:rPr>
              <a:t>Knowledge Base</a:t>
            </a:r>
            <a:r>
              <a:rPr lang="en-US" sz="2100" b="1" dirty="0"/>
              <a:t>. </a:t>
            </a:r>
          </a:p>
          <a:p>
            <a:pPr>
              <a:lnSpc>
                <a:spcPct val="100000"/>
              </a:lnSpc>
            </a:pPr>
            <a:endParaRPr lang="en-US" sz="100" b="1" dirty="0"/>
          </a:p>
          <a:p>
            <a:pPr>
              <a:lnSpc>
                <a:spcPct val="100000"/>
              </a:lnSpc>
            </a:pPr>
            <a:r>
              <a:rPr lang="en-US" sz="2100" b="1" dirty="0"/>
              <a:t>Or Contact the Help Desk:</a:t>
            </a:r>
          </a:p>
          <a:p>
            <a:pPr lvl="1">
              <a:lnSpc>
                <a:spcPct val="100000"/>
              </a:lnSpc>
              <a:buFont typeface="Wingdings" pitchFamily="2" charset="2"/>
              <a:buChar char="§"/>
            </a:pPr>
            <a:r>
              <a:rPr lang="en-US" sz="1700" dirty="0"/>
              <a:t>630-955-2755</a:t>
            </a:r>
          </a:p>
          <a:p>
            <a:pPr lvl="1">
              <a:lnSpc>
                <a:spcPct val="100000"/>
              </a:lnSpc>
              <a:buFont typeface="Wingdings" pitchFamily="2" charset="2"/>
              <a:buChar char="§"/>
            </a:pPr>
            <a:r>
              <a:rPr lang="en-US" sz="1700" dirty="0"/>
              <a:t>help.desk@MREDLLC.com</a:t>
            </a:r>
          </a:p>
          <a:p>
            <a:pPr lvl="1">
              <a:lnSpc>
                <a:spcPct val="100000"/>
              </a:lnSpc>
              <a:buFont typeface="Wingdings" pitchFamily="2" charset="2"/>
              <a:buChar char="§"/>
            </a:pPr>
            <a:r>
              <a:rPr lang="en-US" sz="1700" dirty="0"/>
              <a:t>Help Desk hours:</a:t>
            </a:r>
          </a:p>
          <a:p>
            <a:pPr marL="914400" lvl="2" indent="0">
              <a:lnSpc>
                <a:spcPct val="100000"/>
              </a:lnSpc>
              <a:buNone/>
            </a:pPr>
            <a:r>
              <a:rPr lang="en-US" sz="1500" dirty="0"/>
              <a:t>M-F: 8 a.m.- 6 p.m.</a:t>
            </a:r>
          </a:p>
          <a:p>
            <a:pPr marL="914400" lvl="2" indent="0">
              <a:lnSpc>
                <a:spcPct val="100000"/>
              </a:lnSpc>
              <a:buNone/>
            </a:pPr>
            <a:r>
              <a:rPr lang="en-US" sz="1500" dirty="0"/>
              <a:t>Sat: 9 a.m.-3 p.m.</a:t>
            </a:r>
          </a:p>
          <a:p>
            <a:pPr marL="914400" lvl="2" indent="0">
              <a:lnSpc>
                <a:spcPct val="100000"/>
              </a:lnSpc>
              <a:buNone/>
            </a:pPr>
            <a:r>
              <a:rPr lang="en-US" sz="1500" dirty="0"/>
              <a:t>Sun emergency: 10 a.m. – 2 p.m.</a:t>
            </a:r>
          </a:p>
        </p:txBody>
      </p:sp>
      <p:sp>
        <p:nvSpPr>
          <p:cNvPr id="16" name="TextBox 15">
            <a:extLst>
              <a:ext uri="{FF2B5EF4-FFF2-40B4-BE49-F238E27FC236}">
                <a16:creationId xmlns:a16="http://schemas.microsoft.com/office/drawing/2014/main" id="{A68D3C69-7885-8A1C-D879-C94B9F4526A7}"/>
              </a:ext>
            </a:extLst>
          </p:cNvPr>
          <p:cNvSpPr txBox="1"/>
          <p:nvPr/>
        </p:nvSpPr>
        <p:spPr>
          <a:xfrm>
            <a:off x="7186157" y="2366230"/>
            <a:ext cx="4114565" cy="877163"/>
          </a:xfrm>
          <a:prstGeom prst="rect">
            <a:avLst/>
          </a:prstGeom>
          <a:noFill/>
        </p:spPr>
        <p:txBody>
          <a:bodyPr wrap="square">
            <a:spAutoFit/>
          </a:bodyPr>
          <a:lstStyle/>
          <a:p>
            <a:r>
              <a:rPr lang="en-US" sz="1700" b="1" dirty="0">
                <a:latin typeface="Calibri" panose="020F0502020204030204" pitchFamily="34" charset="0"/>
                <a:cs typeface="Calibri" panose="020F0502020204030204" pitchFamily="34" charset="0"/>
              </a:rPr>
              <a:t>Contact Rules and Regulations </a:t>
            </a:r>
          </a:p>
          <a:p>
            <a:pPr marL="742950" lvl="1" indent="-285750">
              <a:buFont typeface="Wingdings" pitchFamily="2" charset="2"/>
              <a:buChar char="§"/>
            </a:pPr>
            <a:r>
              <a:rPr lang="en-US" sz="1700" dirty="0">
                <a:latin typeface="Calibri" panose="020F0502020204030204" pitchFamily="34" charset="0"/>
                <a:cs typeface="Calibri" panose="020F0502020204030204" pitchFamily="34" charset="0"/>
              </a:rPr>
              <a:t>630-799-1471  </a:t>
            </a:r>
          </a:p>
          <a:p>
            <a:pPr marL="742950" lvl="1" indent="-285750">
              <a:buFont typeface="Wingdings" pitchFamily="2" charset="2"/>
              <a:buChar char="§"/>
            </a:pPr>
            <a:r>
              <a:rPr lang="en-US" sz="1700" dirty="0">
                <a:latin typeface="Calibri" panose="020F0502020204030204" pitchFamily="34" charset="0"/>
                <a:cs typeface="Calibri" panose="020F0502020204030204" pitchFamily="34" charset="0"/>
              </a:rPr>
              <a:t>rules.regs@MREDLLC.com</a:t>
            </a:r>
          </a:p>
        </p:txBody>
      </p:sp>
      <p:sp>
        <p:nvSpPr>
          <p:cNvPr id="6" name="TextBox 5">
            <a:extLst>
              <a:ext uri="{FF2B5EF4-FFF2-40B4-BE49-F238E27FC236}">
                <a16:creationId xmlns:a16="http://schemas.microsoft.com/office/drawing/2014/main" id="{47FC5B0C-6FCC-4205-3C3D-AAC65AF84769}"/>
              </a:ext>
            </a:extLst>
          </p:cNvPr>
          <p:cNvSpPr txBox="1"/>
          <p:nvPr/>
        </p:nvSpPr>
        <p:spPr>
          <a:xfrm>
            <a:off x="7186157" y="3364362"/>
            <a:ext cx="3956911" cy="1138773"/>
          </a:xfrm>
          <a:prstGeom prst="rect">
            <a:avLst/>
          </a:prstGeom>
          <a:noFill/>
        </p:spPr>
        <p:txBody>
          <a:bodyPr wrap="square">
            <a:spAutoFit/>
          </a:bodyPr>
          <a:lstStyle/>
          <a:p>
            <a:r>
              <a:rPr lang="en-US" sz="1700" dirty="0">
                <a:latin typeface="Calibri" panose="020F0502020204030204" pitchFamily="34" charset="0"/>
                <a:cs typeface="Calibri" panose="020F0502020204030204" pitchFamily="34" charset="0"/>
                <a:hlinkClick r:id="rId3"/>
              </a:rPr>
              <a:t>Request a meeting</a:t>
            </a:r>
            <a:r>
              <a:rPr lang="en-US" sz="1700" dirty="0">
                <a:latin typeface="Calibri" panose="020F0502020204030204" pitchFamily="34" charset="0"/>
                <a:cs typeface="Calibri" panose="020F0502020204030204" pitchFamily="34" charset="0"/>
              </a:rPr>
              <a:t> with our Broker Outreach team to have all your questions answered and get connected to the resources you need.</a:t>
            </a:r>
          </a:p>
        </p:txBody>
      </p:sp>
      <p:sp>
        <p:nvSpPr>
          <p:cNvPr id="13" name="TextBox 12">
            <a:extLst>
              <a:ext uri="{FF2B5EF4-FFF2-40B4-BE49-F238E27FC236}">
                <a16:creationId xmlns:a16="http://schemas.microsoft.com/office/drawing/2014/main" id="{1D077066-53BD-027C-B833-5355D5CA4749}"/>
              </a:ext>
            </a:extLst>
          </p:cNvPr>
          <p:cNvSpPr txBox="1"/>
          <p:nvPr/>
        </p:nvSpPr>
        <p:spPr>
          <a:xfrm>
            <a:off x="7186157" y="4620123"/>
            <a:ext cx="3895890" cy="615553"/>
          </a:xfrm>
          <a:prstGeom prst="rect">
            <a:avLst/>
          </a:prstGeom>
          <a:noFill/>
        </p:spPr>
        <p:txBody>
          <a:bodyPr wrap="square">
            <a:spAutoFit/>
          </a:bodyPr>
          <a:lstStyle/>
          <a:p>
            <a:r>
              <a:rPr lang="en-US" sz="1700" dirty="0">
                <a:latin typeface="Calibri" panose="020F0502020204030204" pitchFamily="34" charset="0"/>
                <a:cs typeface="Calibri" panose="020F0502020204030204" pitchFamily="34" charset="0"/>
              </a:rPr>
              <a:t>Sign up for training on MRED products and services. Visit </a:t>
            </a:r>
            <a:r>
              <a:rPr lang="en-US" sz="1700" dirty="0">
                <a:latin typeface="Calibri" panose="020F0502020204030204" pitchFamily="34" charset="0"/>
                <a:cs typeface="Calibri" panose="020F0502020204030204" pitchFamily="34" charset="0"/>
                <a:hlinkClick r:id="rId4"/>
              </a:rPr>
              <a:t>training.mredllc.com</a:t>
            </a:r>
            <a:r>
              <a:rPr lang="en-US" sz="1700" dirty="0">
                <a:latin typeface="Calibri" panose="020F0502020204030204" pitchFamily="34" charset="0"/>
                <a:cs typeface="Calibri" panose="020F0502020204030204" pitchFamily="34" charset="0"/>
              </a:rPr>
              <a:t>.</a:t>
            </a:r>
          </a:p>
        </p:txBody>
      </p:sp>
      <p:sp>
        <p:nvSpPr>
          <p:cNvPr id="4" name="Isosceles Triangle 3">
            <a:extLst>
              <a:ext uri="{FF2B5EF4-FFF2-40B4-BE49-F238E27FC236}">
                <a16:creationId xmlns:a16="http://schemas.microsoft.com/office/drawing/2014/main" id="{84CF43B7-8038-3B06-1E51-9D3224398DC9}"/>
              </a:ext>
            </a:extLst>
          </p:cNvPr>
          <p:cNvSpPr/>
          <p:nvPr/>
        </p:nvSpPr>
        <p:spPr>
          <a:xfrm rot="5400000">
            <a:off x="6897732" y="3482032"/>
            <a:ext cx="209686" cy="14196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A3B1829B-98EA-BE09-98E6-40EA30DBD19C}"/>
              </a:ext>
            </a:extLst>
          </p:cNvPr>
          <p:cNvSpPr/>
          <p:nvPr/>
        </p:nvSpPr>
        <p:spPr>
          <a:xfrm rot="5400000">
            <a:off x="6896158" y="4734285"/>
            <a:ext cx="209686" cy="14196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a:extLst>
              <a:ext uri="{FF2B5EF4-FFF2-40B4-BE49-F238E27FC236}">
                <a16:creationId xmlns:a16="http://schemas.microsoft.com/office/drawing/2014/main" id="{789C6D2F-6E48-8935-18EC-BA2D188B7886}"/>
              </a:ext>
            </a:extLst>
          </p:cNvPr>
          <p:cNvSpPr/>
          <p:nvPr/>
        </p:nvSpPr>
        <p:spPr>
          <a:xfrm rot="5400000">
            <a:off x="6896407" y="2474856"/>
            <a:ext cx="208143" cy="14092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82095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DABE358-6AF0-441A-2998-843810FEA122}"/>
              </a:ext>
            </a:extLst>
          </p:cNvPr>
          <p:cNvSpPr>
            <a:spLocks noGrp="1"/>
          </p:cNvSpPr>
          <p:nvPr>
            <p:ph type="body" sz="quarter" idx="10"/>
          </p:nvPr>
        </p:nvSpPr>
        <p:spPr/>
        <p:txBody>
          <a:bodyPr/>
          <a:lstStyle/>
          <a:p>
            <a:r>
              <a:rPr lang="en-US" dirty="0"/>
              <a:t>Thank You</a:t>
            </a:r>
          </a:p>
        </p:txBody>
      </p:sp>
      <p:sp>
        <p:nvSpPr>
          <p:cNvPr id="5" name="Text Placeholder 4">
            <a:extLst>
              <a:ext uri="{FF2B5EF4-FFF2-40B4-BE49-F238E27FC236}">
                <a16:creationId xmlns:a16="http://schemas.microsoft.com/office/drawing/2014/main" id="{91DFBD6E-6808-8B68-A7CE-07097F56135C}"/>
              </a:ext>
            </a:extLst>
          </p:cNvPr>
          <p:cNvSpPr>
            <a:spLocks noGrp="1"/>
          </p:cNvSpPr>
          <p:nvPr>
            <p:ph type="body" sz="quarter" idx="11"/>
          </p:nvPr>
        </p:nvSpPr>
        <p:spPr/>
        <p:txBody>
          <a:bodyPr/>
          <a:lstStyle/>
          <a:p>
            <a:r>
              <a:rPr lang="en-US" dirty="0"/>
              <a:t>mredllc.com</a:t>
            </a:r>
          </a:p>
        </p:txBody>
      </p:sp>
    </p:spTree>
    <p:extLst>
      <p:ext uri="{BB962C8B-B14F-4D97-AF65-F5344CB8AC3E}">
        <p14:creationId xmlns:p14="http://schemas.microsoft.com/office/powerpoint/2010/main" val="4220132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200" dirty="0"/>
              <a:t>Realist returns! Powerful property intelligence for MRED subscribers </a:t>
            </a:r>
          </a:p>
        </p:txBody>
      </p:sp>
      <p:sp>
        <p:nvSpPr>
          <p:cNvPr id="8" name="Rectangle 7">
            <a:extLst>
              <a:ext uri="{FF2B5EF4-FFF2-40B4-BE49-F238E27FC236}">
                <a16:creationId xmlns:a16="http://schemas.microsoft.com/office/drawing/2014/main" id="{719D997F-BCE5-7528-65A5-33A67A3C3E7E}"/>
              </a:ext>
            </a:extLst>
          </p:cNvPr>
          <p:cNvSpPr/>
          <p:nvPr/>
        </p:nvSpPr>
        <p:spPr>
          <a:xfrm>
            <a:off x="636356" y="1843246"/>
            <a:ext cx="5351895" cy="73995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4640F12-003D-70F7-F177-A8148B8DE366}"/>
              </a:ext>
            </a:extLst>
          </p:cNvPr>
          <p:cNvSpPr txBox="1"/>
          <p:nvPr/>
        </p:nvSpPr>
        <p:spPr>
          <a:xfrm>
            <a:off x="636357" y="1889980"/>
            <a:ext cx="5351896" cy="646331"/>
          </a:xfrm>
          <a:prstGeom prst="rect">
            <a:avLst/>
          </a:prstGeom>
          <a:noFill/>
        </p:spPr>
        <p:txBody>
          <a:bodyPr wrap="square">
            <a:spAutoFit/>
          </a:bodyPr>
          <a:lstStyle/>
          <a:p>
            <a:pPr algn="l"/>
            <a:r>
              <a:rPr lang="en-US" b="1" i="0" dirty="0">
                <a:solidFill>
                  <a:srgbClr val="43464A"/>
                </a:solidFill>
                <a:effectLst/>
              </a:rPr>
              <a:t>Realist, the popular public records database from CoreLogic, is returning to MRED!</a:t>
            </a:r>
          </a:p>
        </p:txBody>
      </p:sp>
      <p:pic>
        <p:nvPicPr>
          <p:cNvPr id="2" name="Picture 1">
            <a:extLst>
              <a:ext uri="{FF2B5EF4-FFF2-40B4-BE49-F238E27FC236}">
                <a16:creationId xmlns:a16="http://schemas.microsoft.com/office/drawing/2014/main" id="{87E59FC6-08D0-D2D9-D134-6796C5474C2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6629" b="16629"/>
          <a:stretch/>
        </p:blipFill>
        <p:spPr>
          <a:xfrm>
            <a:off x="6789902" y="2599052"/>
            <a:ext cx="3869871" cy="1446374"/>
          </a:xfrm>
          <a:prstGeom prst="rect">
            <a:avLst/>
          </a:prstGeom>
        </p:spPr>
      </p:pic>
      <p:sp>
        <p:nvSpPr>
          <p:cNvPr id="3" name="TextBox 2">
            <a:extLst>
              <a:ext uri="{FF2B5EF4-FFF2-40B4-BE49-F238E27FC236}">
                <a16:creationId xmlns:a16="http://schemas.microsoft.com/office/drawing/2014/main" id="{5D07342D-A4B1-FB49-BE60-7CB454D02144}"/>
              </a:ext>
            </a:extLst>
          </p:cNvPr>
          <p:cNvSpPr txBox="1"/>
          <p:nvPr/>
        </p:nvSpPr>
        <p:spPr>
          <a:xfrm>
            <a:off x="615620" y="2690062"/>
            <a:ext cx="5588129" cy="2585323"/>
          </a:xfrm>
          <a:prstGeom prst="rect">
            <a:avLst/>
          </a:prstGeom>
          <a:noFill/>
        </p:spPr>
        <p:txBody>
          <a:bodyPr wrap="square">
            <a:spAutoFit/>
          </a:bodyPr>
          <a:lstStyle/>
          <a:p>
            <a:pPr algn="l"/>
            <a:r>
              <a:rPr lang="en-US" b="0" i="0" dirty="0">
                <a:solidFill>
                  <a:srgbClr val="43464A"/>
                </a:solidFill>
                <a:effectLst/>
              </a:rPr>
              <a:t>Realist will seamlessly integrate with MRED’s existing MLS platforms, allowing </a:t>
            </a:r>
            <a:r>
              <a:rPr lang="en-US" dirty="0">
                <a:solidFill>
                  <a:srgbClr val="3F3F3F"/>
                </a:solidFill>
                <a:effectLst/>
              </a:rPr>
              <a:t>users to combine MLS and other real estate data into one property intelligence resource. </a:t>
            </a:r>
          </a:p>
          <a:p>
            <a:pPr algn="l"/>
            <a:r>
              <a:rPr lang="en-US" b="0" i="0" dirty="0">
                <a:solidFill>
                  <a:srgbClr val="43464A"/>
                </a:solidFill>
                <a:effectLst/>
              </a:rPr>
              <a:t> </a:t>
            </a:r>
            <a:endParaRPr lang="en-US" b="0" i="0" dirty="0">
              <a:solidFill>
                <a:srgbClr val="60666D"/>
              </a:solidFill>
              <a:effectLst/>
            </a:endParaRPr>
          </a:p>
          <a:p>
            <a:pPr algn="l"/>
            <a:r>
              <a:rPr lang="en-US" b="0" i="0" dirty="0">
                <a:solidFill>
                  <a:srgbClr val="43464A"/>
                </a:solidFill>
                <a:effectLst/>
              </a:rPr>
              <a:t>MRED brought back Realist based on subscriber feedback. MRED users will be able to access Realist in Fall 2023.  </a:t>
            </a:r>
          </a:p>
          <a:p>
            <a:pPr algn="l"/>
            <a:endParaRPr lang="en-US" dirty="0">
              <a:solidFill>
                <a:srgbClr val="43464A"/>
              </a:solidFill>
            </a:endParaRPr>
          </a:p>
          <a:p>
            <a:pPr algn="l"/>
            <a:r>
              <a:rPr lang="en-US" b="0" i="0" dirty="0">
                <a:solidFill>
                  <a:srgbClr val="43464A"/>
                </a:solidFill>
                <a:effectLst/>
              </a:rPr>
              <a:t>Realist joins Remine, an existing property intelligence service offered by MRED.</a:t>
            </a:r>
          </a:p>
        </p:txBody>
      </p:sp>
    </p:spTree>
    <p:extLst>
      <p:ext uri="{BB962C8B-B14F-4D97-AF65-F5344CB8AC3E}">
        <p14:creationId xmlns:p14="http://schemas.microsoft.com/office/powerpoint/2010/main" val="409365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200" dirty="0"/>
              <a:t>Realist returns! Powerful property intelligence for MRED subscribers </a:t>
            </a:r>
          </a:p>
        </p:txBody>
      </p:sp>
      <p:sp>
        <p:nvSpPr>
          <p:cNvPr id="8" name="Rectangle 7">
            <a:extLst>
              <a:ext uri="{FF2B5EF4-FFF2-40B4-BE49-F238E27FC236}">
                <a16:creationId xmlns:a16="http://schemas.microsoft.com/office/drawing/2014/main" id="{719D997F-BCE5-7528-65A5-33A67A3C3E7E}"/>
              </a:ext>
            </a:extLst>
          </p:cNvPr>
          <p:cNvSpPr/>
          <p:nvPr/>
        </p:nvSpPr>
        <p:spPr>
          <a:xfrm>
            <a:off x="636356" y="1843246"/>
            <a:ext cx="5869952" cy="73995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87E59FC6-08D0-D2D9-D134-6796C5474C2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t="16629" b="16629"/>
          <a:stretch/>
        </p:blipFill>
        <p:spPr>
          <a:xfrm>
            <a:off x="6789902" y="2599052"/>
            <a:ext cx="3869871" cy="1446374"/>
          </a:xfrm>
          <a:prstGeom prst="rect">
            <a:avLst/>
          </a:prstGeom>
        </p:spPr>
      </p:pic>
      <p:sp>
        <p:nvSpPr>
          <p:cNvPr id="4" name="TextBox 3">
            <a:extLst>
              <a:ext uri="{FF2B5EF4-FFF2-40B4-BE49-F238E27FC236}">
                <a16:creationId xmlns:a16="http://schemas.microsoft.com/office/drawing/2014/main" id="{5BC3E3CC-BE42-A31C-99FB-8666AD071E1A}"/>
              </a:ext>
            </a:extLst>
          </p:cNvPr>
          <p:cNvSpPr txBox="1"/>
          <p:nvPr/>
        </p:nvSpPr>
        <p:spPr>
          <a:xfrm>
            <a:off x="636356" y="2796569"/>
            <a:ext cx="6028035" cy="2585323"/>
          </a:xfrm>
          <a:prstGeom prst="rect">
            <a:avLst/>
          </a:prstGeom>
          <a:noFill/>
        </p:spPr>
        <p:txBody>
          <a:bodyPr wrap="square">
            <a:spAutoFit/>
          </a:bodyPr>
          <a:lstStyle/>
          <a:p>
            <a:pPr marL="285750" indent="-285750" algn="l">
              <a:buFont typeface="Wingdings" pitchFamily="2" charset="2"/>
              <a:buChar char="§"/>
            </a:pPr>
            <a:r>
              <a:rPr lang="en-US" b="0" i="0" dirty="0">
                <a:solidFill>
                  <a:srgbClr val="43464A"/>
                </a:solidFill>
                <a:effectLst/>
                <a:latin typeface="Cabin"/>
              </a:rPr>
              <a:t> Advanced searching, mapping and reporting.</a:t>
            </a:r>
            <a:endParaRPr lang="en-US" b="0" i="0" dirty="0">
              <a:solidFill>
                <a:srgbClr val="60666D"/>
              </a:solidFill>
              <a:effectLst/>
              <a:latin typeface="Cabin"/>
            </a:endParaRPr>
          </a:p>
          <a:p>
            <a:pPr marL="342900" indent="-342900" algn="l">
              <a:buFont typeface="Wingdings" pitchFamily="2" charset="2"/>
              <a:buChar char="§"/>
            </a:pPr>
            <a:r>
              <a:rPr lang="en-US" b="0" i="0" dirty="0">
                <a:solidFill>
                  <a:srgbClr val="43464A"/>
                </a:solidFill>
                <a:effectLst/>
                <a:latin typeface="Cabin"/>
              </a:rPr>
              <a:t>A live Automated Valuation Model feature called RealAVM.</a:t>
            </a:r>
            <a:endParaRPr lang="en-US" b="0" i="0" dirty="0">
              <a:solidFill>
                <a:srgbClr val="60666D"/>
              </a:solidFill>
              <a:effectLst/>
              <a:latin typeface="Cabin"/>
            </a:endParaRPr>
          </a:p>
          <a:p>
            <a:pPr marL="342900" indent="-342900" algn="l">
              <a:buFont typeface="Wingdings" pitchFamily="2" charset="2"/>
              <a:buChar char="§"/>
            </a:pPr>
            <a:r>
              <a:rPr lang="en-US" b="0" i="0" dirty="0">
                <a:solidFill>
                  <a:srgbClr val="43464A"/>
                </a:solidFill>
                <a:effectLst/>
                <a:latin typeface="Cabin"/>
              </a:rPr>
              <a:t>Prospecting tools including the ability to print mailing labels and manage mail merge data.</a:t>
            </a:r>
            <a:endParaRPr lang="en-US" b="0" i="0" dirty="0">
              <a:solidFill>
                <a:srgbClr val="60666D"/>
              </a:solidFill>
              <a:effectLst/>
              <a:latin typeface="Cabin"/>
            </a:endParaRPr>
          </a:p>
          <a:p>
            <a:pPr marL="342900" indent="-342900" algn="l">
              <a:buFont typeface="Wingdings" pitchFamily="2" charset="2"/>
              <a:buChar char="§"/>
            </a:pPr>
            <a:r>
              <a:rPr lang="en-US" b="0" i="0" dirty="0">
                <a:solidFill>
                  <a:srgbClr val="43464A"/>
                </a:solidFill>
                <a:effectLst/>
                <a:latin typeface="Cabin"/>
              </a:rPr>
              <a:t>A multitude of other data including flood and seismic maps, owners sales and transfer histories and tax and mortgage information.</a:t>
            </a:r>
            <a:endParaRPr lang="en-US" b="0" i="0" dirty="0">
              <a:solidFill>
                <a:srgbClr val="60666D"/>
              </a:solidFill>
              <a:effectLst/>
              <a:latin typeface="Cabin"/>
            </a:endParaRPr>
          </a:p>
          <a:p>
            <a:pPr marL="342900" indent="-342900" algn="l">
              <a:buFont typeface="Wingdings" pitchFamily="2" charset="2"/>
              <a:buChar char="§"/>
            </a:pPr>
            <a:r>
              <a:rPr lang="en-US" b="0" i="0" dirty="0">
                <a:solidFill>
                  <a:srgbClr val="43464A"/>
                </a:solidFill>
                <a:effectLst/>
                <a:latin typeface="Cabin"/>
              </a:rPr>
              <a:t>A sell score which assesses the likelihood a property will be listed in the next six months.  </a:t>
            </a:r>
            <a:endParaRPr lang="en-US" b="0" i="0" dirty="0">
              <a:solidFill>
                <a:srgbClr val="60666D"/>
              </a:solidFill>
              <a:effectLst/>
              <a:latin typeface="Cabin"/>
            </a:endParaRPr>
          </a:p>
        </p:txBody>
      </p:sp>
      <p:sp>
        <p:nvSpPr>
          <p:cNvPr id="7" name="TextBox 6">
            <a:extLst>
              <a:ext uri="{FF2B5EF4-FFF2-40B4-BE49-F238E27FC236}">
                <a16:creationId xmlns:a16="http://schemas.microsoft.com/office/drawing/2014/main" id="{3160C4AC-D4C1-B30C-C854-544E71DC42F2}"/>
              </a:ext>
            </a:extLst>
          </p:cNvPr>
          <p:cNvSpPr txBox="1"/>
          <p:nvPr/>
        </p:nvSpPr>
        <p:spPr>
          <a:xfrm>
            <a:off x="761867" y="2028558"/>
            <a:ext cx="6096000" cy="369332"/>
          </a:xfrm>
          <a:prstGeom prst="rect">
            <a:avLst/>
          </a:prstGeom>
          <a:noFill/>
        </p:spPr>
        <p:txBody>
          <a:bodyPr wrap="square">
            <a:spAutoFit/>
          </a:bodyPr>
          <a:lstStyle/>
          <a:p>
            <a:pPr algn="l"/>
            <a:r>
              <a:rPr lang="en-US" b="1" i="0" dirty="0">
                <a:solidFill>
                  <a:srgbClr val="43464A"/>
                </a:solidFill>
                <a:effectLst/>
                <a:latin typeface="Cabin"/>
              </a:rPr>
              <a:t>Realist offers:</a:t>
            </a:r>
          </a:p>
        </p:txBody>
      </p:sp>
    </p:spTree>
    <p:extLst>
      <p:ext uri="{BB962C8B-B14F-4D97-AF65-F5344CB8AC3E}">
        <p14:creationId xmlns:p14="http://schemas.microsoft.com/office/powerpoint/2010/main" val="4208169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200" dirty="0"/>
              <a:t>Buyer Agency Compensation added to Detail Client Report</a:t>
            </a:r>
          </a:p>
        </p:txBody>
      </p:sp>
      <p:sp>
        <p:nvSpPr>
          <p:cNvPr id="8" name="Rectangle 7">
            <a:extLst>
              <a:ext uri="{FF2B5EF4-FFF2-40B4-BE49-F238E27FC236}">
                <a16:creationId xmlns:a16="http://schemas.microsoft.com/office/drawing/2014/main" id="{719D997F-BCE5-7528-65A5-33A67A3C3E7E}"/>
              </a:ext>
            </a:extLst>
          </p:cNvPr>
          <p:cNvSpPr/>
          <p:nvPr/>
        </p:nvSpPr>
        <p:spPr>
          <a:xfrm>
            <a:off x="636356" y="1890607"/>
            <a:ext cx="4823540" cy="153839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4640F12-003D-70F7-F177-A8148B8DE366}"/>
              </a:ext>
            </a:extLst>
          </p:cNvPr>
          <p:cNvSpPr txBox="1"/>
          <p:nvPr/>
        </p:nvSpPr>
        <p:spPr>
          <a:xfrm>
            <a:off x="808642" y="2096099"/>
            <a:ext cx="3961066" cy="1200329"/>
          </a:xfrm>
          <a:prstGeom prst="rect">
            <a:avLst/>
          </a:prstGeom>
          <a:noFill/>
        </p:spPr>
        <p:txBody>
          <a:bodyPr wrap="square">
            <a:spAutoFit/>
          </a:bodyPr>
          <a:lstStyle/>
          <a:p>
            <a:r>
              <a:rPr lang="en-US" b="1" dirty="0">
                <a:latin typeface="Calibri" panose="020F0502020204030204" pitchFamily="34" charset="0"/>
                <a:cs typeface="Calibri" panose="020F0502020204030204" pitchFamily="34" charset="0"/>
              </a:rPr>
              <a:t>In order to increase transparency and comply with NAR guidelines, buyer’s agency compensation now appears in client-facing locations.</a:t>
            </a:r>
            <a:endParaRPr lang="en-US"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5A13A552-9F7E-ADB4-1CDA-BC31F907C767}"/>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6152803" y="1785206"/>
            <a:ext cx="5255149" cy="3024821"/>
          </a:xfrm>
          <a:prstGeom prst="rect">
            <a:avLst/>
          </a:prstGeom>
        </p:spPr>
      </p:pic>
      <p:sp>
        <p:nvSpPr>
          <p:cNvPr id="29" name="TextBox 28">
            <a:extLst>
              <a:ext uri="{FF2B5EF4-FFF2-40B4-BE49-F238E27FC236}">
                <a16:creationId xmlns:a16="http://schemas.microsoft.com/office/drawing/2014/main" id="{6E0AD6F7-5223-32B3-B25E-C160EB5149A4}"/>
              </a:ext>
            </a:extLst>
          </p:cNvPr>
          <p:cNvSpPr txBox="1"/>
          <p:nvPr/>
        </p:nvSpPr>
        <p:spPr>
          <a:xfrm>
            <a:off x="840851" y="3634493"/>
            <a:ext cx="5255149" cy="2308324"/>
          </a:xfrm>
          <a:prstGeom prst="rect">
            <a:avLst/>
          </a:prstGeom>
          <a:noFill/>
        </p:spPr>
        <p:txBody>
          <a:bodyPr wrap="square">
            <a:spAutoFit/>
          </a:bodyPr>
          <a:lstStyle/>
          <a:p>
            <a:r>
              <a:rPr lang="en-US" sz="2400" dirty="0">
                <a:latin typeface="Calibri" panose="020F0502020204030204" pitchFamily="34" charset="0"/>
                <a:cs typeface="Calibri" panose="020F0502020204030204" pitchFamily="34" charset="0"/>
              </a:rPr>
              <a:t>Buyer agency compensation is now displayed at the following locations:</a:t>
            </a:r>
          </a:p>
          <a:p>
            <a:endParaRPr lang="en-US" sz="2400" dirty="0">
              <a:latin typeface="Calibri" panose="020F0502020204030204" pitchFamily="34" charset="0"/>
              <a:cs typeface="Calibri" panose="020F0502020204030204" pitchFamily="34" charset="0"/>
            </a:endParaRP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Detail Client Reports</a:t>
            </a: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Client print-outs</a:t>
            </a: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connectMLS Client Portal</a:t>
            </a:r>
          </a:p>
        </p:txBody>
      </p:sp>
      <p:sp>
        <p:nvSpPr>
          <p:cNvPr id="2" name="Rectangle: Rounded Corners 20">
            <a:extLst>
              <a:ext uri="{FF2B5EF4-FFF2-40B4-BE49-F238E27FC236}">
                <a16:creationId xmlns:a16="http://schemas.microsoft.com/office/drawing/2014/main" id="{C9B94AE4-38B7-4BC1-50A8-20121F516100}"/>
              </a:ext>
            </a:extLst>
          </p:cNvPr>
          <p:cNvSpPr/>
          <p:nvPr/>
        </p:nvSpPr>
        <p:spPr>
          <a:xfrm>
            <a:off x="7424454" y="5197086"/>
            <a:ext cx="3376584"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 name="TextBox 2">
            <a:extLst>
              <a:ext uri="{FF2B5EF4-FFF2-40B4-BE49-F238E27FC236}">
                <a16:creationId xmlns:a16="http://schemas.microsoft.com/office/drawing/2014/main" id="{7F3E3069-F58A-B27D-D61A-E9E78669B6A2}"/>
              </a:ext>
            </a:extLst>
          </p:cNvPr>
          <p:cNvSpPr txBox="1"/>
          <p:nvPr/>
        </p:nvSpPr>
        <p:spPr>
          <a:xfrm>
            <a:off x="7424455" y="5304801"/>
            <a:ext cx="3376584" cy="338554"/>
          </a:xfrm>
          <a:prstGeom prst="rect">
            <a:avLst/>
          </a:prstGeom>
          <a:noFill/>
        </p:spPr>
        <p:txBody>
          <a:bodyPr wrap="square" rtlCol="0" anchor="t">
            <a:spAutoFit/>
          </a:bodyPr>
          <a:lstStyle/>
          <a:p>
            <a:pPr algn="ctr"/>
            <a:r>
              <a:rPr lang="en-US" sz="1600" b="1" dirty="0">
                <a:solidFill>
                  <a:schemeClr val="accent1"/>
                </a:solidFill>
                <a:latin typeface="Calibri" panose="020F0502020204030204" pitchFamily="34" charset="0"/>
                <a:ea typeface="+mn-lt"/>
                <a:cs typeface="Calibri" panose="020F0502020204030204" pitchFamily="34" charset="0"/>
                <a:hlinkClick r:id="rId3"/>
              </a:rPr>
              <a:t>See how it looks</a:t>
            </a:r>
            <a:endParaRPr lang="en-US" sz="1600" b="1" dirty="0">
              <a:solidFill>
                <a:schemeClr val="accent1"/>
              </a:solidFill>
              <a:latin typeface="Calibri" panose="020F0502020204030204" pitchFamily="34" charset="0"/>
              <a:cs typeface="Calibri" panose="020F0502020204030204" pitchFamily="34" charset="0"/>
              <a:hlinkClick r:id="rId4"/>
            </a:endParaRPr>
          </a:p>
        </p:txBody>
      </p:sp>
    </p:spTree>
    <p:extLst>
      <p:ext uri="{BB962C8B-B14F-4D97-AF65-F5344CB8AC3E}">
        <p14:creationId xmlns:p14="http://schemas.microsoft.com/office/powerpoint/2010/main" val="120860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440922" y="2192094"/>
            <a:ext cx="5539931" cy="73206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200" dirty="0"/>
              <a:t>connectMLS update: auction properties can be marked as not available for showings</a:t>
            </a:r>
          </a:p>
        </p:txBody>
      </p:sp>
      <p:sp>
        <p:nvSpPr>
          <p:cNvPr id="7" name="Text Placeholder 6">
            <a:extLst>
              <a:ext uri="{FF2B5EF4-FFF2-40B4-BE49-F238E27FC236}">
                <a16:creationId xmlns:a16="http://schemas.microsoft.com/office/drawing/2014/main" id="{EF73DFB3-101F-1CDC-0C6A-838EA8439E44}"/>
              </a:ext>
            </a:extLst>
          </p:cNvPr>
          <p:cNvSpPr>
            <a:spLocks noGrp="1"/>
          </p:cNvSpPr>
          <p:nvPr>
            <p:ph type="body" sz="quarter" idx="11"/>
          </p:nvPr>
        </p:nvSpPr>
        <p:spPr>
          <a:xfrm>
            <a:off x="556913" y="2277689"/>
            <a:ext cx="5356207" cy="3084080"/>
          </a:xfrm>
        </p:spPr>
        <p:txBody>
          <a:bodyPr>
            <a:noAutofit/>
          </a:bodyPr>
          <a:lstStyle/>
          <a:p>
            <a:pPr fontAlgn="base"/>
            <a:r>
              <a:rPr lang="en-US" sz="1800" b="1" i="0" dirty="0">
                <a:solidFill>
                  <a:srgbClr val="323338"/>
                </a:solidFill>
                <a:effectLst/>
                <a:latin typeface="+mn-lt"/>
              </a:rPr>
              <a:t>AUCT (Auction) properties can now be marked as “not available for showings” and remain in Auction status.</a:t>
            </a:r>
          </a:p>
          <a:p>
            <a:pPr fontAlgn="base"/>
            <a:endParaRPr lang="en-US" sz="100" b="1" dirty="0">
              <a:solidFill>
                <a:srgbClr val="323338"/>
              </a:solidFill>
              <a:latin typeface="+mn-lt"/>
            </a:endParaRPr>
          </a:p>
          <a:p>
            <a:pPr fontAlgn="base"/>
            <a:r>
              <a:rPr lang="en-US" sz="1800" b="0" i="0" dirty="0">
                <a:solidFill>
                  <a:srgbClr val="323338"/>
                </a:solidFill>
                <a:effectLst/>
                <a:latin typeface="+mn-lt"/>
              </a:rPr>
              <a:t>If a property is marked as AUCT (Auction) and the selection for showings is “no,” a photo place card reflecting the status will automatically be attached to the listing.  </a:t>
            </a:r>
            <a:endParaRPr lang="en-US" sz="1800" dirty="0">
              <a:solidFill>
                <a:srgbClr val="323338"/>
              </a:solidFill>
              <a:latin typeface="+mn-lt"/>
            </a:endParaRPr>
          </a:p>
          <a:p>
            <a:pPr fontAlgn="base"/>
            <a:r>
              <a:rPr lang="en-US" sz="1800" b="0" i="0" dirty="0">
                <a:solidFill>
                  <a:srgbClr val="323338"/>
                </a:solidFill>
                <a:effectLst/>
                <a:latin typeface="+mn-lt"/>
              </a:rPr>
              <a:t>This will allow AUCT properties that aren’t able to be shown to continue to appear on third-party websites, providing additional exposure and transparency for the listing.   </a:t>
            </a:r>
            <a:endParaRPr lang="en-US" sz="1800" dirty="0">
              <a:solidFill>
                <a:srgbClr val="323338"/>
              </a:solidFill>
              <a:latin typeface="+mn-lt"/>
            </a:endParaRPr>
          </a:p>
          <a:p>
            <a:pPr algn="l" rtl="0" fontAlgn="base"/>
            <a:r>
              <a:rPr lang="en-US" sz="1800" dirty="0">
                <a:solidFill>
                  <a:srgbClr val="323338"/>
                </a:solidFill>
                <a:latin typeface="+mn-lt"/>
              </a:rPr>
              <a:t>This</a:t>
            </a:r>
            <a:r>
              <a:rPr lang="en-US" sz="1800" b="0" i="0" dirty="0">
                <a:solidFill>
                  <a:srgbClr val="323338"/>
                </a:solidFill>
                <a:effectLst/>
                <a:latin typeface="+mn-lt"/>
              </a:rPr>
              <a:t> change was suggested by MRED subscribers and approved by the Board of Managers.   </a:t>
            </a:r>
            <a:endParaRPr lang="en-US" sz="1800" b="0" i="0" dirty="0">
              <a:solidFill>
                <a:srgbClr val="000000"/>
              </a:solidFill>
              <a:effectLst/>
              <a:latin typeface="+mn-lt"/>
            </a:endParaRPr>
          </a:p>
        </p:txBody>
      </p:sp>
      <p:pic>
        <p:nvPicPr>
          <p:cNvPr id="9" name="Picture 8">
            <a:extLst>
              <a:ext uri="{FF2B5EF4-FFF2-40B4-BE49-F238E27FC236}">
                <a16:creationId xmlns:a16="http://schemas.microsoft.com/office/drawing/2014/main" id="{A6888946-4EC7-3574-C0DE-8E2E793E62F2}"/>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7818817" y="2537806"/>
            <a:ext cx="2351887" cy="1936849"/>
          </a:xfrm>
          <a:prstGeom prst="rect">
            <a:avLst/>
          </a:prstGeom>
        </p:spPr>
      </p:pic>
      <p:pic>
        <p:nvPicPr>
          <p:cNvPr id="3" name="Picture 2" descr="A blue background with white text and a sign&#10;&#10;Description automatically generated">
            <a:extLst>
              <a:ext uri="{FF2B5EF4-FFF2-40B4-BE49-F238E27FC236}">
                <a16:creationId xmlns:a16="http://schemas.microsoft.com/office/drawing/2014/main" id="{34AAD6F0-869E-0DB0-04B2-8C34C25A628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04939" y="2531705"/>
            <a:ext cx="4579641" cy="2576048"/>
          </a:xfrm>
          <a:prstGeom prst="rect">
            <a:avLst/>
          </a:prstGeom>
        </p:spPr>
      </p:pic>
    </p:spTree>
    <p:extLst>
      <p:ext uri="{BB962C8B-B14F-4D97-AF65-F5344CB8AC3E}">
        <p14:creationId xmlns:p14="http://schemas.microsoft.com/office/powerpoint/2010/main" val="2540892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200" dirty="0"/>
              <a:t>Coming soon: connectMLS mobile app</a:t>
            </a:r>
          </a:p>
        </p:txBody>
      </p:sp>
      <p:sp>
        <p:nvSpPr>
          <p:cNvPr id="8" name="Rectangle 7">
            <a:extLst>
              <a:ext uri="{FF2B5EF4-FFF2-40B4-BE49-F238E27FC236}">
                <a16:creationId xmlns:a16="http://schemas.microsoft.com/office/drawing/2014/main" id="{719D997F-BCE5-7528-65A5-33A67A3C3E7E}"/>
              </a:ext>
            </a:extLst>
          </p:cNvPr>
          <p:cNvSpPr/>
          <p:nvPr/>
        </p:nvSpPr>
        <p:spPr>
          <a:xfrm>
            <a:off x="636356" y="1890606"/>
            <a:ext cx="4823540" cy="180675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4640F12-003D-70F7-F177-A8148B8DE366}"/>
              </a:ext>
            </a:extLst>
          </p:cNvPr>
          <p:cNvSpPr txBox="1"/>
          <p:nvPr/>
        </p:nvSpPr>
        <p:spPr>
          <a:xfrm>
            <a:off x="808642" y="2096099"/>
            <a:ext cx="4651254" cy="1477328"/>
          </a:xfrm>
          <a:prstGeom prst="rect">
            <a:avLst/>
          </a:prstGeom>
          <a:noFill/>
        </p:spPr>
        <p:txBody>
          <a:bodyPr wrap="square">
            <a:spAutoFit/>
          </a:bodyPr>
          <a:lstStyle/>
          <a:p>
            <a:r>
              <a:rPr lang="en-US" b="1" dirty="0">
                <a:latin typeface="Calibri" panose="020F0502020204030204" pitchFamily="34" charset="0"/>
                <a:cs typeface="Calibri" panose="020F0502020204030204" pitchFamily="34" charset="0"/>
              </a:rPr>
              <a:t>connectMLS is getting a mobile app this year!</a:t>
            </a: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Once it arrives, you’ll be able to download this time-saving tool to your smartphone or tablet to access these important features:</a:t>
            </a:r>
            <a:endParaRPr lang="en-US"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5A13A552-9F7E-ADB4-1CDA-BC31F907C767}"/>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6637301" y="2038196"/>
            <a:ext cx="4641958" cy="3070461"/>
          </a:xfrm>
          <a:prstGeom prst="rect">
            <a:avLst/>
          </a:prstGeom>
        </p:spPr>
      </p:pic>
      <p:sp>
        <p:nvSpPr>
          <p:cNvPr id="29" name="TextBox 28">
            <a:extLst>
              <a:ext uri="{FF2B5EF4-FFF2-40B4-BE49-F238E27FC236}">
                <a16:creationId xmlns:a16="http://schemas.microsoft.com/office/drawing/2014/main" id="{6E0AD6F7-5223-32B3-B25E-C160EB5149A4}"/>
              </a:ext>
            </a:extLst>
          </p:cNvPr>
          <p:cNvSpPr txBox="1"/>
          <p:nvPr/>
        </p:nvSpPr>
        <p:spPr>
          <a:xfrm>
            <a:off x="840851" y="3839984"/>
            <a:ext cx="5255149" cy="1938992"/>
          </a:xfrm>
          <a:prstGeom prst="rect">
            <a:avLst/>
          </a:prstGeom>
          <a:noFill/>
        </p:spPr>
        <p:txBody>
          <a:bodyPr wrap="square">
            <a:spAutoFit/>
          </a:bodyPr>
          <a:lstStyle/>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Add/edit capabilities</a:t>
            </a: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Ability to stay logged in</a:t>
            </a: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Faster navigation</a:t>
            </a:r>
          </a:p>
          <a:p>
            <a:pPr marL="342900" indent="-342900">
              <a:buFont typeface="Wingdings" pitchFamily="2" charset="2"/>
              <a:buChar char="§"/>
            </a:pPr>
            <a:r>
              <a:rPr lang="en-US" sz="2400" dirty="0">
                <a:latin typeface="Calibri" panose="020F0502020204030204" pitchFamily="34" charset="0"/>
                <a:cs typeface="Calibri" panose="020F0502020204030204" pitchFamily="34" charset="0"/>
              </a:rPr>
              <a:t>Better-looking market reports and forms</a:t>
            </a:r>
          </a:p>
        </p:txBody>
      </p:sp>
    </p:spTree>
    <p:extLst>
      <p:ext uri="{BB962C8B-B14F-4D97-AF65-F5344CB8AC3E}">
        <p14:creationId xmlns:p14="http://schemas.microsoft.com/office/powerpoint/2010/main" val="1284985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2A86E3-3A5A-87B0-57BC-30EB9AB8B2B0}"/>
              </a:ext>
            </a:extLst>
          </p:cNvPr>
          <p:cNvSpPr>
            <a:spLocks noGrp="1"/>
          </p:cNvSpPr>
          <p:nvPr>
            <p:ph type="body" sz="quarter" idx="10"/>
          </p:nvPr>
        </p:nvSpPr>
        <p:spPr/>
        <p:txBody>
          <a:bodyPr>
            <a:noAutofit/>
          </a:bodyPr>
          <a:lstStyle/>
          <a:p>
            <a:r>
              <a:rPr lang="en-US" dirty="0"/>
              <a:t>Answers to FAQs</a:t>
            </a:r>
          </a:p>
        </p:txBody>
      </p:sp>
    </p:spTree>
    <p:extLst>
      <p:ext uri="{BB962C8B-B14F-4D97-AF65-F5344CB8AC3E}">
        <p14:creationId xmlns:p14="http://schemas.microsoft.com/office/powerpoint/2010/main" val="3922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pPr marL="0" marR="0" fontAlgn="base">
              <a:lnSpc>
                <a:spcPct val="107000"/>
              </a:lnSpc>
              <a:spcBef>
                <a:spcPts val="0"/>
              </a:spcBef>
              <a:spcAft>
                <a:spcPts val="0"/>
              </a:spcAft>
            </a:pPr>
            <a:r>
              <a:rPr lang="en-US" kern="0" dirty="0">
                <a:effectLst/>
                <a:latin typeface="+mn-lt"/>
                <a:ea typeface="Times New Roman" panose="02020603050405020304" pitchFamily="18" charset="0"/>
                <a:cs typeface="Times New Roman" panose="02020603050405020304" pitchFamily="18" charset="0"/>
              </a:rPr>
              <a:t>How can I add a custom document under the Documents tab for a listing?</a:t>
            </a:r>
            <a:endParaRPr lang="en-US" kern="100" dirty="0">
              <a:effectLst/>
              <a:latin typeface="+mn-lt"/>
              <a:ea typeface="Calibri" panose="020F0502020204030204" pitchFamily="34" charset="0"/>
              <a:cs typeface="Times New Roman" panose="02020603050405020304" pitchFamily="18" charset="0"/>
            </a:endParaRPr>
          </a:p>
        </p:txBody>
      </p:sp>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pic>
        <p:nvPicPr>
          <p:cNvPr id="6" name="Picture 5" descr="A person with a camera">
            <a:extLst>
              <a:ext uri="{FF2B5EF4-FFF2-40B4-BE49-F238E27FC236}">
                <a16:creationId xmlns:a16="http://schemas.microsoft.com/office/drawing/2014/main" id="{58C0E206-75A4-8BE7-6B4D-23B5CDDFF97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00749" y="2100411"/>
            <a:ext cx="4458504" cy="3168686"/>
          </a:xfrm>
          <a:prstGeom prst="rect">
            <a:avLst/>
          </a:prstGeom>
        </p:spPr>
      </p:pic>
    </p:spTree>
    <p:extLst>
      <p:ext uri="{BB962C8B-B14F-4D97-AF65-F5344CB8AC3E}">
        <p14:creationId xmlns:p14="http://schemas.microsoft.com/office/powerpoint/2010/main" val="3045023391"/>
      </p:ext>
    </p:extLst>
  </p:cSld>
  <p:clrMapOvr>
    <a:masterClrMapping/>
  </p:clrMapOvr>
</p:sld>
</file>

<file path=ppt/theme/theme1.xml><?xml version="1.0" encoding="utf-8"?>
<a:theme xmlns:a="http://schemas.openxmlformats.org/drawingml/2006/main" name="Office Theme">
  <a:themeElements>
    <a:clrScheme name="Custom 1">
      <a:dk1>
        <a:srgbClr val="4D4D4D"/>
      </a:dk1>
      <a:lt1>
        <a:sysClr val="window" lastClr="FFFFFF"/>
      </a:lt1>
      <a:dk2>
        <a:srgbClr val="52597C"/>
      </a:dk2>
      <a:lt2>
        <a:srgbClr val="F5EAE3"/>
      </a:lt2>
      <a:accent1>
        <a:srgbClr val="6DC3DB"/>
      </a:accent1>
      <a:accent2>
        <a:srgbClr val="CEDF77"/>
      </a:accent2>
      <a:accent3>
        <a:srgbClr val="D8EC6D"/>
      </a:accent3>
      <a:accent4>
        <a:srgbClr val="FF7C61"/>
      </a:accent4>
      <a:accent5>
        <a:srgbClr val="FCB675"/>
      </a:accent5>
      <a:accent6>
        <a:srgbClr val="CAE9F2"/>
      </a:accent6>
      <a:hlink>
        <a:srgbClr val="47B3D1"/>
      </a:hlink>
      <a:folHlink>
        <a:srgbClr val="47B3D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ker_Slides_Template_0423" id="{37987116-ADE3-4943-AB89-E37628AC1827}" vid="{B72E266F-546F-4370-AC2A-9B0A66BB86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d4d0d42-efc3-4bfb-af6c-c14eab863c4d" xsi:nil="true"/>
    <lcf76f155ced4ddcb4097134ff3c332f xmlns="184b795a-ff4b-4bd3-80d4-bf63d077428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7A835CB553ED4F9DAA09AFBB686A9F" ma:contentTypeVersion="17" ma:contentTypeDescription="Create a new document." ma:contentTypeScope="" ma:versionID="e775120dfaf128d8c80a1b4f038c2e2e">
  <xsd:schema xmlns:xsd="http://www.w3.org/2001/XMLSchema" xmlns:xs="http://www.w3.org/2001/XMLSchema" xmlns:p="http://schemas.microsoft.com/office/2006/metadata/properties" xmlns:ns2="184b795a-ff4b-4bd3-80d4-bf63d0774282" xmlns:ns3="fd4d0d42-efc3-4bfb-af6c-c14eab863c4d" targetNamespace="http://schemas.microsoft.com/office/2006/metadata/properties" ma:root="true" ma:fieldsID="4542aa77d75bb5812c77ff4e5ceba4a4" ns2:_="" ns3:_="">
    <xsd:import namespace="184b795a-ff4b-4bd3-80d4-bf63d0774282"/>
    <xsd:import namespace="fd4d0d42-efc3-4bfb-af6c-c14eab863c4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4b795a-ff4b-4bd3-80d4-bf63d0774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d439cb2-5aa7-4af3-8e9b-6ee77ebfa28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4d0d42-efc3-4bfb-af6c-c14eab863c4d"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a2f65f51-09f5-4670-b10f-dd15977acefe}" ma:internalName="TaxCatchAll" ma:showField="CatchAllData" ma:web="fd4d0d42-efc3-4bfb-af6c-c14eab863c4d">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1B80AC-8587-4A91-AE58-EF0638731B1D}">
  <ds:schemaRefs>
    <ds:schemaRef ds:uri="http://schemas.microsoft.com/office/2006/metadata/properties"/>
    <ds:schemaRef ds:uri="http://schemas.microsoft.com/office/infopath/2007/PartnerControls"/>
    <ds:schemaRef ds:uri="fd4d0d42-efc3-4bfb-af6c-c14eab863c4d"/>
    <ds:schemaRef ds:uri="184b795a-ff4b-4bd3-80d4-bf63d0774282"/>
  </ds:schemaRefs>
</ds:datastoreItem>
</file>

<file path=customXml/itemProps2.xml><?xml version="1.0" encoding="utf-8"?>
<ds:datastoreItem xmlns:ds="http://schemas.openxmlformats.org/officeDocument/2006/customXml" ds:itemID="{0AB574BA-FF99-407E-A92E-9790B4D3623B}">
  <ds:schemaRefs>
    <ds:schemaRef ds:uri="http://schemas.microsoft.com/sharepoint/v3/contenttype/forms"/>
  </ds:schemaRefs>
</ds:datastoreItem>
</file>

<file path=customXml/itemProps3.xml><?xml version="1.0" encoding="utf-8"?>
<ds:datastoreItem xmlns:ds="http://schemas.openxmlformats.org/officeDocument/2006/customXml" ds:itemID="{B912B9E9-7ED6-4998-A631-604E04FFA9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4b795a-ff4b-4bd3-80d4-bf63d0774282"/>
    <ds:schemaRef ds:uri="fd4d0d42-efc3-4bfb-af6c-c14eab86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5598</TotalTime>
  <Words>1153</Words>
  <Application>Microsoft Office PowerPoint</Application>
  <PresentationFormat>Widescreen</PresentationFormat>
  <Paragraphs>119</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Cabin</vt:lpstr>
      <vt:lpstr>Calibri</vt:lpstr>
      <vt:lpstr>Figtree</vt:lpstr>
      <vt:lpstr>Segoe UI</vt:lpstr>
      <vt:lpstr>Selawik Semibold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Jeremy Sharp</dc:creator>
  <cp:lastModifiedBy>Sharon Halperin</cp:lastModifiedBy>
  <cp:revision>65</cp:revision>
  <dcterms:created xsi:type="dcterms:W3CDTF">2023-04-20T18:48:40Z</dcterms:created>
  <dcterms:modified xsi:type="dcterms:W3CDTF">2023-09-11T17:47:17Z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0x010100887A835CB553ED4F9DAA09AFBB686A9F</vt:lpwstr>
  </property>
</Properties>
</file>