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61" r:id="rId5"/>
    <p:sldId id="921" r:id="rId6"/>
    <p:sldId id="965" r:id="rId7"/>
    <p:sldId id="966" r:id="rId8"/>
    <p:sldId id="964" r:id="rId9"/>
    <p:sldId id="927" r:id="rId10"/>
    <p:sldId id="977" r:id="rId11"/>
    <p:sldId id="978" r:id="rId12"/>
    <p:sldId id="981" r:id="rId13"/>
    <p:sldId id="982" r:id="rId14"/>
    <p:sldId id="985" r:id="rId15"/>
    <p:sldId id="986" r:id="rId16"/>
    <p:sldId id="987" r:id="rId17"/>
    <p:sldId id="988" r:id="rId18"/>
    <p:sldId id="941" r:id="rId19"/>
    <p:sldId id="961" r:id="rId20"/>
    <p:sldId id="983" r:id="rId21"/>
    <p:sldId id="984" r:id="rId22"/>
    <p:sldId id="942" r:id="rId23"/>
    <p:sldId id="943" r:id="rId24"/>
    <p:sldId id="25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lawik Semibold" panose="020B0702040204020203" pitchFamily="34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24663C-2D0A-3945-10BB-F2D97C62B8B5}" name="Sarah Burke" initials="SB" userId="S::sarah.burke@mredllc.com::fe997e25-cded-4df5-9978-3b6925bcd9fb" providerId="AD"/>
  <p188:author id="{DD1BA981-90AE-7213-DEA8-8B9A70F4BB66}" name="Jeremy Sharp" initials="JS" userId="S::jeremy.sharp@mredllc.com::4d386e52-0663-450f-a212-1a72ffee3f14" providerId="AD"/>
  <p188:author id="{84B58CB3-7460-582F-1173-E963D5AAD4AB}" name="Jon Broadbooks" initials="JB" userId="S::jon@mredllc.com::64565873-3f33-4a7d-ad65-8705a9f8a3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3D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6F988-1DC1-4AF1-AB46-3920FB7FA155}" v="1" dt="2023-07-17T14:55:11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Halperin" userId="2279f05c-d8d5-438f-be21-c01ac1417183" providerId="ADAL" clId="{CFA6F988-1DC1-4AF1-AB46-3920FB7FA155}"/>
    <pc:docChg chg="modSld">
      <pc:chgData name="Sharon Halperin" userId="2279f05c-d8d5-438f-be21-c01ac1417183" providerId="ADAL" clId="{CFA6F988-1DC1-4AF1-AB46-3920FB7FA155}" dt="2023-07-17T14:54:23.354" v="0" actId="1076"/>
      <pc:docMkLst>
        <pc:docMk/>
      </pc:docMkLst>
      <pc:sldChg chg="modSp mod">
        <pc:chgData name="Sharon Halperin" userId="2279f05c-d8d5-438f-be21-c01ac1417183" providerId="ADAL" clId="{CFA6F988-1DC1-4AF1-AB46-3920FB7FA155}" dt="2023-07-17T14:54:23.354" v="0" actId="1076"/>
        <pc:sldMkLst>
          <pc:docMk/>
          <pc:sldMk cId="1208608788" sldId="965"/>
        </pc:sldMkLst>
        <pc:picChg chg="mod">
          <ac:chgData name="Sharon Halperin" userId="2279f05c-d8d5-438f-be21-c01ac1417183" providerId="ADAL" clId="{CFA6F988-1DC1-4AF1-AB46-3920FB7FA155}" dt="2023-07-17T14:54:23.354" v="0" actId="1076"/>
          <ac:picMkLst>
            <pc:docMk/>
            <pc:sldMk cId="1208608788" sldId="965"/>
            <ac:picMk id="9" creationId="{5A13A552-9F7E-ADB4-1CDA-BC31F907C7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F74-B2C9-4F69-9F4E-0EA3F4834011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0F2C7-A5CC-405D-9799-DBEA624FD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3C7A6-13A7-1447-EBE5-E4C5836FF6A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comb&#10;&#10;Description automatically generated">
            <a:extLst>
              <a:ext uri="{FF2B5EF4-FFF2-40B4-BE49-F238E27FC236}">
                <a16:creationId xmlns:a16="http://schemas.microsoft.com/office/drawing/2014/main" id="{953A3509-A928-8BDA-72D5-8CB8916BB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5" t="17709" r="18845" b="18466"/>
          <a:stretch/>
        </p:blipFill>
        <p:spPr>
          <a:xfrm>
            <a:off x="0" y="4186325"/>
            <a:ext cx="1554480" cy="2602762"/>
          </a:xfrm>
          <a:prstGeom prst="rect">
            <a:avLst/>
          </a:prstGeom>
        </p:spPr>
      </p:pic>
      <p:pic>
        <p:nvPicPr>
          <p:cNvPr id="12" name="Picture 11" descr="A picture containing comb&#10;&#10;Description automatically generated">
            <a:extLst>
              <a:ext uri="{FF2B5EF4-FFF2-40B4-BE49-F238E27FC236}">
                <a16:creationId xmlns:a16="http://schemas.microsoft.com/office/drawing/2014/main" id="{40AAC383-6F50-474C-F2AC-A275254D8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2997" y="-1"/>
            <a:ext cx="2294467" cy="9821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24EDB1-3124-7765-4088-5621D32F1D02}"/>
              </a:ext>
            </a:extLst>
          </p:cNvPr>
          <p:cNvSpPr/>
          <p:nvPr userDrawn="1"/>
        </p:nvSpPr>
        <p:spPr>
          <a:xfrm flipV="1">
            <a:off x="2042161" y="4830098"/>
            <a:ext cx="2382982" cy="71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F672B6-C9BF-D18E-5D78-CC1C9223E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4049" y="4022725"/>
            <a:ext cx="7470471" cy="654050"/>
          </a:xfrm>
        </p:spPr>
        <p:txBody>
          <a:bodyPr>
            <a:noAutofit/>
          </a:bodyPr>
          <a:lstStyle>
            <a:lvl1pPr marL="0" indent="0">
              <a:buNone/>
              <a:defRPr lang="en-US" sz="42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lang="en-US" sz="4000" kern="1200" dirty="0" smtClean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2pPr>
            <a:lvl3pPr>
              <a:defRPr lang="en-US" sz="4000" kern="1200" dirty="0" smtClean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3pPr>
            <a:lvl4pPr>
              <a:defRPr lang="en-US" sz="4000" kern="1200" dirty="0" smtClean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4pPr>
            <a:lvl5pPr>
              <a:defRPr lang="en-US" sz="4000" kern="1200" dirty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9D4D6C-5BB7-0E59-0DDC-F9B308620E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4050" y="5054600"/>
            <a:ext cx="7470470" cy="477838"/>
          </a:xfrm>
        </p:spPr>
        <p:txBody>
          <a:bodyPr>
            <a:normAutofit/>
          </a:bodyPr>
          <a:lstStyle>
            <a:lvl1pPr marL="0" indent="0">
              <a:buNone/>
              <a:defRPr lang="en-US" sz="2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goes here | 9.14.22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94D4B56-A887-BE4E-F528-1C6FF09449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5" y="531015"/>
            <a:ext cx="2134617" cy="4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670A88-03C5-3CBF-EE9B-87FAAB9801D9}"/>
              </a:ext>
            </a:extLst>
          </p:cNvPr>
          <p:cNvSpPr/>
          <p:nvPr userDrawn="1"/>
        </p:nvSpPr>
        <p:spPr>
          <a:xfrm>
            <a:off x="0" y="6622473"/>
            <a:ext cx="3990109" cy="235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EB4704F-3CBE-BA65-BD49-13A213C28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"/>
          <a:stretch/>
        </p:blipFill>
        <p:spPr>
          <a:xfrm>
            <a:off x="6927267" y="-297804"/>
            <a:ext cx="5264733" cy="92811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A3FA35-2544-7B12-54FB-9A9C872AA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4" y="4686300"/>
            <a:ext cx="8809017" cy="652463"/>
          </a:xfrm>
        </p:spPr>
        <p:txBody>
          <a:bodyPr>
            <a:noAutofit/>
          </a:bodyPr>
          <a:lstStyle>
            <a:lvl1pPr marL="0" indent="0">
              <a:buNone/>
              <a:defRPr lang="en-US" sz="4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A257DD-BA8F-93B6-D00D-3AE6DECE9F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5480050"/>
            <a:ext cx="8809016" cy="446188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 goes here | 9.14.22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7E8708A-4062-6EC6-0352-BA5C23A75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7" y="533548"/>
            <a:ext cx="2094309" cy="3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5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mb&#10;&#10;Description automatically generated">
            <a:extLst>
              <a:ext uri="{FF2B5EF4-FFF2-40B4-BE49-F238E27FC236}">
                <a16:creationId xmlns:a16="http://schemas.microsoft.com/office/drawing/2014/main" id="{7FD04125-B6E2-2DAA-BD7B-F86222C78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8" t="17710" r="18845" b="26086"/>
          <a:stretch/>
        </p:blipFill>
        <p:spPr>
          <a:xfrm>
            <a:off x="0" y="4566019"/>
            <a:ext cx="1805940" cy="2291981"/>
          </a:xfrm>
          <a:prstGeom prst="rect">
            <a:avLst/>
          </a:prstGeom>
        </p:spPr>
      </p:pic>
      <p:pic>
        <p:nvPicPr>
          <p:cNvPr id="10" name="Picture 9" descr="A picture containing comb&#10;&#10;Description automatically generated">
            <a:extLst>
              <a:ext uri="{FF2B5EF4-FFF2-40B4-BE49-F238E27FC236}">
                <a16:creationId xmlns:a16="http://schemas.microsoft.com/office/drawing/2014/main" id="{B201DD11-D28B-0D6F-984D-A1FD2A0AA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7709" r="44835" b="18466"/>
          <a:stretch/>
        </p:blipFill>
        <p:spPr>
          <a:xfrm>
            <a:off x="10946413" y="1608665"/>
            <a:ext cx="1245587" cy="21606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D028E-E5F9-20E4-D104-414EC1E84FBC}"/>
              </a:ext>
            </a:extLst>
          </p:cNvPr>
          <p:cNvSpPr/>
          <p:nvPr userDrawn="1"/>
        </p:nvSpPr>
        <p:spPr>
          <a:xfrm flipV="1">
            <a:off x="5585459" y="1582415"/>
            <a:ext cx="1021081" cy="7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1298F37-68CE-FCD0-7E64-1F97A708F4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6605" y="869357"/>
            <a:ext cx="2998787" cy="6445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B195CE0-954C-E90D-2567-C281E661E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0056" y="2110061"/>
            <a:ext cx="4491883" cy="3810832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Content</a:t>
            </a:r>
          </a:p>
          <a:p>
            <a:pPr lvl="0"/>
            <a:r>
              <a:rPr lang="en-US" dirty="0"/>
              <a:t>Content</a:t>
            </a:r>
          </a:p>
          <a:p>
            <a:pPr lvl="0"/>
            <a:r>
              <a:rPr lang="en-US" dirty="0"/>
              <a:t>Content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6DA566-0CE9-4EFA-2877-5AEB3EAC5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19" y="6385476"/>
            <a:ext cx="1399772" cy="2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6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AE6EDE-EE5A-870D-3D55-9458BD0B9CB1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comb&#10;&#10;Description automatically generated">
            <a:extLst>
              <a:ext uri="{FF2B5EF4-FFF2-40B4-BE49-F238E27FC236}">
                <a16:creationId xmlns:a16="http://schemas.microsoft.com/office/drawing/2014/main" id="{A74BE7C5-787D-F3FC-4697-022AB72D8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42390" r="10852" b="10917"/>
          <a:stretch/>
        </p:blipFill>
        <p:spPr>
          <a:xfrm>
            <a:off x="8102599" y="0"/>
            <a:ext cx="2624667" cy="1544346"/>
          </a:xfrm>
          <a:prstGeom prst="rect">
            <a:avLst/>
          </a:prstGeom>
        </p:spPr>
      </p:pic>
      <p:pic>
        <p:nvPicPr>
          <p:cNvPr id="13" name="Picture 12" descr="A picture containing comb&#10;&#10;Description automatically generated">
            <a:extLst>
              <a:ext uri="{FF2B5EF4-FFF2-40B4-BE49-F238E27FC236}">
                <a16:creationId xmlns:a16="http://schemas.microsoft.com/office/drawing/2014/main" id="{E0AB70E7-6323-BFA4-AF1C-77594B51D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206" y="5350989"/>
            <a:ext cx="2959723" cy="1507011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E617B1-3DA1-95A6-E412-90CE56FB0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4681" y="3116518"/>
            <a:ext cx="5862637" cy="572397"/>
          </a:xfrm>
        </p:spPr>
        <p:txBody>
          <a:bodyPr>
            <a:noAutofit/>
          </a:bodyPr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Break Title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F4C2B8-A199-1E07-60A8-F75420909D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999" y="6374659"/>
            <a:ext cx="139463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">
            <a:extLst>
              <a:ext uri="{FF2B5EF4-FFF2-40B4-BE49-F238E27FC236}">
                <a16:creationId xmlns:a16="http://schemas.microsoft.com/office/drawing/2014/main" id="{6265B4C6-C9C3-0417-0F57-D4625667F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b="37410"/>
          <a:stretch/>
        </p:blipFill>
        <p:spPr>
          <a:xfrm>
            <a:off x="0" y="6277095"/>
            <a:ext cx="4236725" cy="58090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DB9469-4621-8A23-116C-122D3AD57F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320" y="588409"/>
            <a:ext cx="10824784" cy="708025"/>
          </a:xfrm>
        </p:spPr>
        <p:txBody>
          <a:bodyPr>
            <a:normAutofit/>
          </a:bodyPr>
          <a:lstStyle>
            <a:lvl1pPr marL="0" indent="0">
              <a:buNone/>
              <a:def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A0B86A-06F1-84EE-A8E3-2DBAAAE87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847937"/>
            <a:ext cx="10824784" cy="41207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C0A5C-B231-6A8C-96AF-52D6D82EE9C8}"/>
              </a:ext>
            </a:extLst>
          </p:cNvPr>
          <p:cNvSpPr/>
          <p:nvPr userDrawn="1"/>
        </p:nvSpPr>
        <p:spPr>
          <a:xfrm>
            <a:off x="0" y="0"/>
            <a:ext cx="220980" cy="13707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DA77A2-D790-CA42-76EE-D13317CB2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19" y="6385476"/>
            <a:ext cx="1399772" cy="2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">
            <a:extLst>
              <a:ext uri="{FF2B5EF4-FFF2-40B4-BE49-F238E27FC236}">
                <a16:creationId xmlns:a16="http://schemas.microsoft.com/office/drawing/2014/main" id="{6265B4C6-C9C3-0417-0F57-D4625667F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b="37410"/>
          <a:stretch/>
        </p:blipFill>
        <p:spPr>
          <a:xfrm>
            <a:off x="0" y="6277095"/>
            <a:ext cx="4236725" cy="580905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184C3F2-6851-4EAA-A483-9C22276072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320" y="588409"/>
            <a:ext cx="10749310" cy="7080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181E3E2-5C45-9EF8-9A26-645D23C35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847937"/>
            <a:ext cx="10749310" cy="41207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BD3C6C-CBB6-0020-069F-9DC06C62F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19" y="6385476"/>
            <a:ext cx="1399772" cy="2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3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92CB803-C573-5A41-9335-E96A97758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320" y="588409"/>
            <a:ext cx="10837310" cy="708025"/>
          </a:xfrm>
        </p:spPr>
        <p:txBody>
          <a:bodyPr>
            <a:normAutofit/>
          </a:bodyPr>
          <a:lstStyle>
            <a:lvl1pPr marL="0" indent="0">
              <a:buNone/>
              <a:defRPr lang="en-US" sz="39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DAB510B-79CF-4F71-C69F-D96C013812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847937"/>
            <a:ext cx="4737135" cy="41207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C6EFA5-E91B-9627-B9F7-000ED7D080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93912" y="1847936"/>
            <a:ext cx="4737135" cy="41207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A picture containing shape">
            <a:extLst>
              <a:ext uri="{FF2B5EF4-FFF2-40B4-BE49-F238E27FC236}">
                <a16:creationId xmlns:a16="http://schemas.microsoft.com/office/drawing/2014/main" id="{A6198E34-4960-6506-52B5-737A9380F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b="37410"/>
          <a:stretch/>
        </p:blipFill>
        <p:spPr>
          <a:xfrm>
            <a:off x="0" y="6277095"/>
            <a:ext cx="4236725" cy="58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A42968-DB5C-27BD-7FC8-0A2B0DD57C50}"/>
              </a:ext>
            </a:extLst>
          </p:cNvPr>
          <p:cNvSpPr/>
          <p:nvPr userDrawn="1"/>
        </p:nvSpPr>
        <p:spPr>
          <a:xfrm>
            <a:off x="0" y="0"/>
            <a:ext cx="220980" cy="13707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4F355A-CAFD-BEC0-BA91-09FC2311C4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019" y="6385476"/>
            <a:ext cx="1399772" cy="2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1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3C7A6-13A7-1447-EBE5-E4C5836FF6A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omb&#10;&#10;Description automatically generated">
            <a:extLst>
              <a:ext uri="{FF2B5EF4-FFF2-40B4-BE49-F238E27FC236}">
                <a16:creationId xmlns:a16="http://schemas.microsoft.com/office/drawing/2014/main" id="{953A3509-A928-8BDA-72D5-8CB8916BBB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5" t="17709" r="18845" b="18466"/>
          <a:stretch/>
        </p:blipFill>
        <p:spPr>
          <a:xfrm>
            <a:off x="0" y="4186325"/>
            <a:ext cx="1554480" cy="2602762"/>
          </a:xfrm>
          <a:prstGeom prst="rect">
            <a:avLst/>
          </a:prstGeom>
        </p:spPr>
      </p:pic>
      <p:pic>
        <p:nvPicPr>
          <p:cNvPr id="12" name="Picture 11" descr="A picture containing comb&#10;&#10;Description automatically generated">
            <a:extLst>
              <a:ext uri="{FF2B5EF4-FFF2-40B4-BE49-F238E27FC236}">
                <a16:creationId xmlns:a16="http://schemas.microsoft.com/office/drawing/2014/main" id="{40AAC383-6F50-474C-F2AC-A275254D8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2997" y="-1"/>
            <a:ext cx="2294467" cy="9821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24EDB1-3124-7765-4088-5621D32F1D02}"/>
              </a:ext>
            </a:extLst>
          </p:cNvPr>
          <p:cNvSpPr/>
          <p:nvPr userDrawn="1"/>
        </p:nvSpPr>
        <p:spPr>
          <a:xfrm flipV="1">
            <a:off x="2042161" y="4830098"/>
            <a:ext cx="2382982" cy="716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AF672B6-C9BF-D18E-5D78-CC1C9223E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4050" y="4022725"/>
            <a:ext cx="6079844" cy="654050"/>
          </a:xfrm>
        </p:spPr>
        <p:txBody>
          <a:bodyPr>
            <a:noAutofit/>
          </a:bodyPr>
          <a:lstStyle>
            <a:lvl1pPr marL="0" indent="0">
              <a:buNone/>
              <a:defRPr lang="en-US" sz="4200" b="1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 lang="en-US" sz="4000" kern="1200" dirty="0" smtClean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2pPr>
            <a:lvl3pPr>
              <a:defRPr lang="en-US" sz="4000" kern="1200" dirty="0" smtClean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3pPr>
            <a:lvl4pPr>
              <a:defRPr lang="en-US" sz="4000" kern="1200" dirty="0" smtClean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4pPr>
            <a:lvl5pPr>
              <a:defRPr lang="en-US" sz="4000" kern="1200" dirty="0">
                <a:solidFill>
                  <a:schemeClr val="bg1"/>
                </a:solidFill>
                <a:latin typeface="Selawik Semibold" panose="020B0702040204020203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F9D4D6C-5BB7-0E59-0DDC-F9B308620E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4050" y="5054600"/>
            <a:ext cx="6079844" cy="477838"/>
          </a:xfrm>
        </p:spPr>
        <p:txBody>
          <a:bodyPr>
            <a:normAutofit/>
          </a:bodyPr>
          <a:lstStyle>
            <a:lvl1pPr marL="0" indent="0">
              <a:buNone/>
              <a:defRPr lang="en-US" sz="2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2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mredllc.com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9D94BB-5BC9-FBB2-75D9-36853122BD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5" y="531015"/>
            <a:ext cx="2134617" cy="4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9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670A88-03C5-3CBF-EE9B-87FAAB9801D9}"/>
              </a:ext>
            </a:extLst>
          </p:cNvPr>
          <p:cNvSpPr/>
          <p:nvPr userDrawn="1"/>
        </p:nvSpPr>
        <p:spPr>
          <a:xfrm>
            <a:off x="0" y="6622473"/>
            <a:ext cx="3990109" cy="235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EB4704F-3CBE-BA65-BD49-13A213C28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"/>
          <a:stretch/>
        </p:blipFill>
        <p:spPr>
          <a:xfrm>
            <a:off x="6927267" y="-297804"/>
            <a:ext cx="5264733" cy="928118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A3FA35-2544-7B12-54FB-9A9C872AA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774" y="4686300"/>
            <a:ext cx="5362141" cy="652463"/>
          </a:xfrm>
        </p:spPr>
        <p:txBody>
          <a:bodyPr>
            <a:noAutofit/>
          </a:bodyPr>
          <a:lstStyle>
            <a:lvl1pPr marL="0" indent="0">
              <a:buNone/>
              <a:defRPr lang="en-US" sz="4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A257DD-BA8F-93B6-D00D-3AE6DECE9F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774" y="5480050"/>
            <a:ext cx="5362141" cy="446188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mredllc.com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BDB3C0-90E2-587E-874D-FDA98C8EE5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7" y="533548"/>
            <a:ext cx="2094309" cy="3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BA029-CA40-98EA-E6B1-FD94793B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243CD-3AB7-5FEA-3CE6-11CBB3B8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4" r:id="rId4"/>
    <p:sldLayoutId id="2147483650" r:id="rId5"/>
    <p:sldLayoutId id="2147483660" r:id="rId6"/>
    <p:sldLayoutId id="2147483652" r:id="rId7"/>
    <p:sldLayoutId id="2147483661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mls.mredllc.com/slogin.jsp" TargetMode="External"/><Relationship Id="rId2" Type="http://schemas.openxmlformats.org/officeDocument/2006/relationships/hyperlink" Target="https://www.mredllc.com/comms/resources/MRED-Outside-Comps.pd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mredllc.com/courses?c=207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raining.mredllc.com/courses?c=206" TargetMode="External"/><Relationship Id="rId4" Type="http://schemas.openxmlformats.org/officeDocument/2006/relationships/hyperlink" Target="https://connectmls.mredllc.com/slogin.js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mredllc.com/courses?c=206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training.mredllc.com/courses?c=195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nnectmls.mredllc.com/slogin.jsp" TargetMode="External"/><Relationship Id="rId5" Type="http://schemas.openxmlformats.org/officeDocument/2006/relationships/hyperlink" Target="https://training.mredllc.com/courses?c=207" TargetMode="External"/><Relationship Id="rId4" Type="http://schemas.openxmlformats.org/officeDocument/2006/relationships/hyperlink" Target="https://training.mredllc.com/courses?c=17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raining.mredllc.com/schedul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mredllc.com/schedul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raining.mredllc.com/login?returnTo=videos" TargetMode="External"/><Relationship Id="rId4" Type="http://schemas.openxmlformats.org/officeDocument/2006/relationships/hyperlink" Target="https://connectmls.mredllc.com/slogin.j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mredllc.com/request-a-meeting-2/" TargetMode="External"/><Relationship Id="rId2" Type="http://schemas.openxmlformats.org/officeDocument/2006/relationships/hyperlink" Target="https://mredllc.freshdesk.com/support/solution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raining.mredllc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mls.mredllc.com/slogin.jsp" TargetMode="External"/><Relationship Id="rId2" Type="http://schemas.openxmlformats.org/officeDocument/2006/relationships/hyperlink" Target="https://www.rateplug.com/Agents.asp?UName=mre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ules.regs@mredllc.co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3AFD6-03DA-4BD8-2450-841FEF1C8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Broker Slides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B87571-F1AA-1106-2DBA-A5BCD219CE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alibri"/>
                <a:cs typeface="Calibri"/>
              </a:rPr>
              <a:t>Monthly Updates |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0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62F98-53A1-73F3-C713-31B3DFA5176E}"/>
              </a:ext>
            </a:extLst>
          </p:cNvPr>
          <p:cNvSpPr txBox="1"/>
          <p:nvPr/>
        </p:nvSpPr>
        <p:spPr>
          <a:xfrm>
            <a:off x="671212" y="1297143"/>
            <a:ext cx="515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E2763F-577B-7A45-5D8B-26B7796A5DC0}"/>
              </a:ext>
            </a:extLst>
          </p:cNvPr>
          <p:cNvCxnSpPr>
            <a:cxnSpLocks/>
          </p:cNvCxnSpPr>
          <p:nvPr/>
        </p:nvCxnSpPr>
        <p:spPr>
          <a:xfrm>
            <a:off x="0" y="3045894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44F0119-23C5-4CBB-590F-CAFA2C17E8D2}"/>
              </a:ext>
            </a:extLst>
          </p:cNvPr>
          <p:cNvSpPr txBox="1"/>
          <p:nvPr/>
        </p:nvSpPr>
        <p:spPr>
          <a:xfrm>
            <a:off x="705608" y="3276925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153FCB-7B80-87F6-8DA2-8D23CC352980}"/>
              </a:ext>
            </a:extLst>
          </p:cNvPr>
          <p:cNvSpPr txBox="1">
            <a:spLocks/>
          </p:cNvSpPr>
          <p:nvPr/>
        </p:nvSpPr>
        <p:spPr>
          <a:xfrm>
            <a:off x="3159893" y="1639112"/>
            <a:ext cx="6634632" cy="946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I calculate the lease price on my commercial listing?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C9311-24C5-5368-BA2F-7973CDD232C9}"/>
              </a:ext>
            </a:extLst>
          </p:cNvPr>
          <p:cNvGrpSpPr/>
          <p:nvPr/>
        </p:nvGrpSpPr>
        <p:grpSpPr>
          <a:xfrm>
            <a:off x="829529" y="2394923"/>
            <a:ext cx="507491" cy="220508"/>
            <a:chOff x="3828351" y="5776997"/>
            <a:chExt cx="666412" cy="289560"/>
          </a:xfrm>
          <a:solidFill>
            <a:schemeClr val="accent1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B0A1701-AC2B-C6D2-5040-D9144E498FC4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E15B515-5067-6AAA-4779-BE98863278E2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251F104-2C83-2EB7-47D8-C6D166EA652E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0236A-B2B7-D46F-DA41-08C38AE9037A}"/>
              </a:ext>
            </a:extLst>
          </p:cNvPr>
          <p:cNvGrpSpPr/>
          <p:nvPr/>
        </p:nvGrpSpPr>
        <p:grpSpPr>
          <a:xfrm>
            <a:off x="829528" y="4349227"/>
            <a:ext cx="507491" cy="220508"/>
            <a:chOff x="3828351" y="5776997"/>
            <a:chExt cx="666412" cy="289560"/>
          </a:xfrm>
          <a:solidFill>
            <a:schemeClr val="accent4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0BE3B53-6A69-73C2-F373-CD874737B661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740A04C-01CE-A192-9784-FBDE88B24A28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C68E982-D205-B65C-1DA1-F7F5301446F7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C9C95F-3530-9B01-BA3D-A417BC9809AE}"/>
              </a:ext>
            </a:extLst>
          </p:cNvPr>
          <p:cNvSpPr txBox="1"/>
          <p:nvPr/>
        </p:nvSpPr>
        <p:spPr>
          <a:xfrm>
            <a:off x="3159894" y="3468120"/>
            <a:ext cx="6406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commercial properties only, it is the yearly rent divided by the square footage available. 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example: If a 5,000 square foot unit rents for $1,500 a month, the correct entry in this field would be $3.60.</a:t>
            </a: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($1,500 x 12 = $18,000 ÷ 5,000 = $3.60)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9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08CD5B-6877-D2A9-BB38-20E91437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376" y="3429000"/>
            <a:ext cx="4362906" cy="2112966"/>
          </a:xfrm>
        </p:spPr>
        <p:txBody>
          <a:bodyPr>
            <a:noAutofit/>
          </a:bodyPr>
          <a:lstStyle/>
          <a:p>
            <a:r>
              <a:rPr lang="en-US" sz="2400" dirty="0"/>
              <a:t>How do I receive credit for a non-MLS transaction (FSBO, etc.)?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25685-3E26-3A95-A2DA-914D57A52E3D}"/>
              </a:ext>
            </a:extLst>
          </p:cNvPr>
          <p:cNvCxnSpPr>
            <a:cxnSpLocks/>
          </p:cNvCxnSpPr>
          <p:nvPr/>
        </p:nvCxnSpPr>
        <p:spPr>
          <a:xfrm>
            <a:off x="2472038" y="2856171"/>
            <a:ext cx="33485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04810A-1F51-C440-E40F-34739A6BB3E1}"/>
              </a:ext>
            </a:extLst>
          </p:cNvPr>
          <p:cNvSpPr txBox="1"/>
          <p:nvPr/>
        </p:nvSpPr>
        <p:spPr>
          <a:xfrm>
            <a:off x="1603195" y="2232569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97566-25C8-2C04-643B-78A5934E66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7870" y="2232569"/>
            <a:ext cx="4362906" cy="29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62F98-53A1-73F3-C713-31B3DFA5176E}"/>
              </a:ext>
            </a:extLst>
          </p:cNvPr>
          <p:cNvSpPr txBox="1"/>
          <p:nvPr/>
        </p:nvSpPr>
        <p:spPr>
          <a:xfrm>
            <a:off x="671212" y="1297143"/>
            <a:ext cx="515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E2763F-577B-7A45-5D8B-26B7796A5DC0}"/>
              </a:ext>
            </a:extLst>
          </p:cNvPr>
          <p:cNvCxnSpPr>
            <a:cxnSpLocks/>
          </p:cNvCxnSpPr>
          <p:nvPr/>
        </p:nvCxnSpPr>
        <p:spPr>
          <a:xfrm>
            <a:off x="0" y="3045894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44F0119-23C5-4CBB-590F-CAFA2C17E8D2}"/>
              </a:ext>
            </a:extLst>
          </p:cNvPr>
          <p:cNvSpPr txBox="1"/>
          <p:nvPr/>
        </p:nvSpPr>
        <p:spPr>
          <a:xfrm>
            <a:off x="705608" y="3276925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153FCB-7B80-87F6-8DA2-8D23CC352980}"/>
              </a:ext>
            </a:extLst>
          </p:cNvPr>
          <p:cNvSpPr txBox="1">
            <a:spLocks/>
          </p:cNvSpPr>
          <p:nvPr/>
        </p:nvSpPr>
        <p:spPr>
          <a:xfrm>
            <a:off x="2917371" y="1639112"/>
            <a:ext cx="6877154" cy="946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How do I receive credit for a non-MLS transaction (FSBO, etc.)?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C9311-24C5-5368-BA2F-7973CDD232C9}"/>
              </a:ext>
            </a:extLst>
          </p:cNvPr>
          <p:cNvGrpSpPr/>
          <p:nvPr/>
        </p:nvGrpSpPr>
        <p:grpSpPr>
          <a:xfrm>
            <a:off x="829529" y="2394923"/>
            <a:ext cx="507491" cy="220508"/>
            <a:chOff x="3828351" y="5776997"/>
            <a:chExt cx="666412" cy="289560"/>
          </a:xfrm>
          <a:solidFill>
            <a:schemeClr val="accent1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B0A1701-AC2B-C6D2-5040-D9144E498FC4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E15B515-5067-6AAA-4779-BE98863278E2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251F104-2C83-2EB7-47D8-C6D166EA652E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0236A-B2B7-D46F-DA41-08C38AE9037A}"/>
              </a:ext>
            </a:extLst>
          </p:cNvPr>
          <p:cNvGrpSpPr/>
          <p:nvPr/>
        </p:nvGrpSpPr>
        <p:grpSpPr>
          <a:xfrm>
            <a:off x="829528" y="4349227"/>
            <a:ext cx="507491" cy="220508"/>
            <a:chOff x="3828351" y="5776997"/>
            <a:chExt cx="666412" cy="289560"/>
          </a:xfrm>
          <a:solidFill>
            <a:schemeClr val="accent4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0BE3B53-6A69-73C2-F373-CD874737B661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740A04C-01CE-A192-9784-FBDE88B24A28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C68E982-D205-B65C-1DA1-F7F5301446F7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C9C95F-3530-9B01-BA3D-A417BC9809AE}"/>
              </a:ext>
            </a:extLst>
          </p:cNvPr>
          <p:cNvSpPr txBox="1"/>
          <p:nvPr/>
        </p:nvSpPr>
        <p:spPr>
          <a:xfrm>
            <a:off x="3159894" y="3468120"/>
            <a:ext cx="6406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0" i="0" u="none" strike="noStrike" dirty="0">
                <a:effectLst/>
              </a:rPr>
              <a:t>To receive credit for a non-MLS transaction, go to Listings &gt; Add New Listing. </a:t>
            </a:r>
            <a:r>
              <a:rPr lang="en-US" sz="1800" dirty="0"/>
              <a:t>S</a:t>
            </a:r>
            <a:r>
              <a:rPr lang="en-US" sz="1800" b="0" i="0" u="none" strike="noStrike" dirty="0">
                <a:effectLst/>
              </a:rPr>
              <a:t>elect “Comp Sold Outside MLS” for the Property Type.</a:t>
            </a:r>
          </a:p>
          <a:p>
            <a:pPr algn="l" rtl="0" fontAlgn="base"/>
            <a:r>
              <a:rPr lang="en-US" sz="1800" b="0" i="0" u="none" strike="noStrike" dirty="0">
                <a:effectLst/>
              </a:rPr>
              <a:t>This transaction will be added to your total transaction volume and will be found in your transaction manager after you publish it.</a:t>
            </a:r>
            <a:r>
              <a:rPr lang="en-US" sz="1800" b="0" i="0" dirty="0">
                <a:effectLst/>
              </a:rPr>
              <a:t> </a:t>
            </a:r>
            <a:endParaRPr lang="en-US" sz="1800" b="0" i="0" u="none" strike="noStrike" dirty="0">
              <a:effectLst/>
            </a:endParaRPr>
          </a:p>
          <a:p>
            <a:pPr algn="l" rtl="0" fontAlgn="base"/>
            <a:r>
              <a:rPr lang="en-US" sz="1800" b="0" i="0" u="none" strike="noStrike" dirty="0">
                <a:effectLst/>
              </a:rPr>
              <a:t>Note: Outside comps are not searchable and do not syndicate to any third-party tools or services.</a:t>
            </a:r>
            <a:endParaRPr lang="en-US" sz="1800" b="0" i="0" dirty="0">
              <a:effectLst/>
            </a:endParaRPr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D904AFB9-545A-8119-B069-94E17C921C59}"/>
              </a:ext>
            </a:extLst>
          </p:cNvPr>
          <p:cNvSpPr/>
          <p:nvPr/>
        </p:nvSpPr>
        <p:spPr>
          <a:xfrm>
            <a:off x="4291574" y="5644679"/>
            <a:ext cx="3347677" cy="5818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8FD9B9-7CA1-2F4B-CEB2-CBBAE70284E8}"/>
              </a:ext>
            </a:extLst>
          </p:cNvPr>
          <p:cNvSpPr txBox="1"/>
          <p:nvPr/>
        </p:nvSpPr>
        <p:spPr>
          <a:xfrm>
            <a:off x="4291573" y="5752393"/>
            <a:ext cx="3347678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ea typeface="+mn-lt"/>
                <a:cs typeface="+mn-lt"/>
                <a:hlinkClick r:id="rId2"/>
              </a:rPr>
              <a:t>Learn more about outside comps</a:t>
            </a:r>
            <a:endParaRPr lang="en-US" sz="1600" b="1" dirty="0">
              <a:solidFill>
                <a:schemeClr val="accent1"/>
              </a:solidFill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65841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08CD5B-6877-D2A9-BB38-20E91437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376" y="3429000"/>
            <a:ext cx="4362906" cy="2112966"/>
          </a:xfrm>
        </p:spPr>
        <p:txBody>
          <a:bodyPr>
            <a:noAutofit/>
          </a:bodyPr>
          <a:lstStyle/>
          <a:p>
            <a:r>
              <a:rPr lang="en-US" sz="2400" b="0" i="0" u="none" strike="noStrike" dirty="0">
                <a:effectLst/>
              </a:rPr>
              <a:t>The property I am listing has a loft that can easily be converted to a bedroom. Can I include that in the bedroom count?</a:t>
            </a:r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25685-3E26-3A95-A2DA-914D57A52E3D}"/>
              </a:ext>
            </a:extLst>
          </p:cNvPr>
          <p:cNvCxnSpPr>
            <a:cxnSpLocks/>
          </p:cNvCxnSpPr>
          <p:nvPr/>
        </p:nvCxnSpPr>
        <p:spPr>
          <a:xfrm>
            <a:off x="2472038" y="2856171"/>
            <a:ext cx="33485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04810A-1F51-C440-E40F-34739A6BB3E1}"/>
              </a:ext>
            </a:extLst>
          </p:cNvPr>
          <p:cNvSpPr txBox="1"/>
          <p:nvPr/>
        </p:nvSpPr>
        <p:spPr>
          <a:xfrm>
            <a:off x="1603195" y="2232569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97566-25C8-2C04-643B-78A5934E66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7375" y="2232569"/>
            <a:ext cx="4283895" cy="29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62F98-53A1-73F3-C713-31B3DFA5176E}"/>
              </a:ext>
            </a:extLst>
          </p:cNvPr>
          <p:cNvSpPr txBox="1"/>
          <p:nvPr/>
        </p:nvSpPr>
        <p:spPr>
          <a:xfrm>
            <a:off x="671212" y="1297143"/>
            <a:ext cx="515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E2763F-577B-7A45-5D8B-26B7796A5DC0}"/>
              </a:ext>
            </a:extLst>
          </p:cNvPr>
          <p:cNvCxnSpPr>
            <a:cxnSpLocks/>
          </p:cNvCxnSpPr>
          <p:nvPr/>
        </p:nvCxnSpPr>
        <p:spPr>
          <a:xfrm>
            <a:off x="0" y="3045894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44F0119-23C5-4CBB-590F-CAFA2C17E8D2}"/>
              </a:ext>
            </a:extLst>
          </p:cNvPr>
          <p:cNvSpPr txBox="1"/>
          <p:nvPr/>
        </p:nvSpPr>
        <p:spPr>
          <a:xfrm>
            <a:off x="705608" y="3276925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153FCB-7B80-87F6-8DA2-8D23CC352980}"/>
              </a:ext>
            </a:extLst>
          </p:cNvPr>
          <p:cNvSpPr txBox="1">
            <a:spLocks/>
          </p:cNvSpPr>
          <p:nvPr/>
        </p:nvSpPr>
        <p:spPr>
          <a:xfrm>
            <a:off x="3159893" y="1639112"/>
            <a:ext cx="6634632" cy="946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u="none" strike="noStrike" dirty="0">
                <a:effectLst/>
              </a:rPr>
              <a:t>The property I am listing has a loft that can easily be converted to a bedroom. Can I include that in the bedroom count?</a:t>
            </a:r>
            <a:endParaRPr lang="en-US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C9311-24C5-5368-BA2F-7973CDD232C9}"/>
              </a:ext>
            </a:extLst>
          </p:cNvPr>
          <p:cNvGrpSpPr/>
          <p:nvPr/>
        </p:nvGrpSpPr>
        <p:grpSpPr>
          <a:xfrm>
            <a:off x="829529" y="2394923"/>
            <a:ext cx="507491" cy="220508"/>
            <a:chOff x="3828351" y="5776997"/>
            <a:chExt cx="666412" cy="289560"/>
          </a:xfrm>
          <a:solidFill>
            <a:schemeClr val="accent1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B0A1701-AC2B-C6D2-5040-D9144E498FC4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E15B515-5067-6AAA-4779-BE98863278E2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251F104-2C83-2EB7-47D8-C6D166EA652E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0236A-B2B7-D46F-DA41-08C38AE9037A}"/>
              </a:ext>
            </a:extLst>
          </p:cNvPr>
          <p:cNvGrpSpPr/>
          <p:nvPr/>
        </p:nvGrpSpPr>
        <p:grpSpPr>
          <a:xfrm>
            <a:off x="829528" y="4349227"/>
            <a:ext cx="507491" cy="220508"/>
            <a:chOff x="3828351" y="5776997"/>
            <a:chExt cx="666412" cy="289560"/>
          </a:xfrm>
          <a:solidFill>
            <a:schemeClr val="accent4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0BE3B53-6A69-73C2-F373-CD874737B661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740A04C-01CE-A192-9784-FBDE88B24A28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C68E982-D205-B65C-1DA1-F7F5301446F7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DC9C95F-3530-9B01-BA3D-A417BC9809AE}"/>
              </a:ext>
            </a:extLst>
          </p:cNvPr>
          <p:cNvSpPr txBox="1"/>
          <p:nvPr/>
        </p:nvSpPr>
        <p:spPr>
          <a:xfrm>
            <a:off x="3159894" y="3468120"/>
            <a:ext cx="640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effectLst/>
              </a:rPr>
              <a:t>No, you must list the property how it currently is, not how it could be with renovations.</a:t>
            </a:r>
            <a:r>
              <a:rPr lang="en-US" sz="1800" b="0" i="0" dirty="0">
                <a:effectLst/>
              </a:rPr>
              <a:t>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062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CAB5AB-2612-AA3F-9A2B-FC3B497A2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Education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49870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976C73-83BB-5281-F3D3-5F2FA313D687}"/>
              </a:ext>
            </a:extLst>
          </p:cNvPr>
          <p:cNvSpPr/>
          <p:nvPr/>
        </p:nvSpPr>
        <p:spPr>
          <a:xfrm>
            <a:off x="1048786" y="1981201"/>
            <a:ext cx="3954780" cy="38438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D3C69-7885-8A1C-D879-C94B9F4526A7}"/>
              </a:ext>
            </a:extLst>
          </p:cNvPr>
          <p:cNvSpPr txBox="1"/>
          <p:nvPr/>
        </p:nvSpPr>
        <p:spPr>
          <a:xfrm>
            <a:off x="1115285" y="2023192"/>
            <a:ext cx="369550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Accurate listing data is vital for a multiple listing service. This class covers the major areas of compliance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help you save time and ensure good data entry.</a:t>
            </a:r>
          </a:p>
          <a:p>
            <a:pPr>
              <a:lnSpc>
                <a:spcPct val="100000"/>
              </a:lnSpc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 how rules are made, to the importance of entering listings accurately the first time to save the extra work of data re-entry, this course will set you on the path to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success in maintaining clean and reliable listing data.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4714A2-0143-E441-04B0-E0E740F06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1116530" cy="1037249"/>
          </a:xfrm>
        </p:spPr>
        <p:txBody>
          <a:bodyPr>
            <a:noAutofit/>
          </a:bodyPr>
          <a:lstStyle/>
          <a:p>
            <a:r>
              <a:rPr lang="en-US" sz="3000" dirty="0"/>
              <a:t>New MRED training class now available</a:t>
            </a:r>
          </a:p>
          <a:p>
            <a:r>
              <a:rPr lang="en-US" sz="2800" b="0" dirty="0"/>
              <a:t>Navigating the Do’s and Don’ts of MLS Rules</a:t>
            </a:r>
            <a:endParaRPr lang="en-US" sz="40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969CD-03F7-0965-660C-6E7378795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525" y="1797025"/>
            <a:ext cx="4344445" cy="3263950"/>
          </a:xfrm>
          <a:prstGeom prst="rect">
            <a:avLst/>
          </a:prstGeom>
        </p:spPr>
      </p:pic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290C81F0-7F69-4216-B3AA-259E60D55271}"/>
              </a:ext>
            </a:extLst>
          </p:cNvPr>
          <p:cNvSpPr/>
          <p:nvPr/>
        </p:nvSpPr>
        <p:spPr>
          <a:xfrm>
            <a:off x="5191877" y="5363195"/>
            <a:ext cx="3065331" cy="5575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A68C2-AF46-2035-64F3-9F523273668F}"/>
              </a:ext>
            </a:extLst>
          </p:cNvPr>
          <p:cNvSpPr txBox="1"/>
          <p:nvPr/>
        </p:nvSpPr>
        <p:spPr>
          <a:xfrm>
            <a:off x="5191878" y="5455670"/>
            <a:ext cx="30653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/>
              </a:rPr>
              <a:t>Search for online training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</p:txBody>
      </p:sp>
      <p:sp>
        <p:nvSpPr>
          <p:cNvPr id="2" name="Rectangle: Rounded Corners 20">
            <a:extLst>
              <a:ext uri="{FF2B5EF4-FFF2-40B4-BE49-F238E27FC236}">
                <a16:creationId xmlns:a16="http://schemas.microsoft.com/office/drawing/2014/main" id="{27C6EADD-0AC9-2F4F-2DD3-40E2F9BAB7D7}"/>
              </a:ext>
            </a:extLst>
          </p:cNvPr>
          <p:cNvSpPr/>
          <p:nvPr/>
        </p:nvSpPr>
        <p:spPr>
          <a:xfrm>
            <a:off x="8463729" y="5363195"/>
            <a:ext cx="3065331" cy="5575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B5A93-6352-6EAC-10B1-8857058184E1}"/>
              </a:ext>
            </a:extLst>
          </p:cNvPr>
          <p:cNvSpPr txBox="1"/>
          <p:nvPr/>
        </p:nvSpPr>
        <p:spPr>
          <a:xfrm>
            <a:off x="8463730" y="5455670"/>
            <a:ext cx="30653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5"/>
              </a:rPr>
              <a:t>Search for in-person training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38551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976C73-83BB-5281-F3D3-5F2FA313D687}"/>
              </a:ext>
            </a:extLst>
          </p:cNvPr>
          <p:cNvSpPr/>
          <p:nvPr/>
        </p:nvSpPr>
        <p:spPr>
          <a:xfrm>
            <a:off x="998871" y="1707118"/>
            <a:ext cx="5725671" cy="3443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D3C69-7885-8A1C-D879-C94B9F4526A7}"/>
              </a:ext>
            </a:extLst>
          </p:cNvPr>
          <p:cNvSpPr txBox="1"/>
          <p:nvPr/>
        </p:nvSpPr>
        <p:spPr>
          <a:xfrm>
            <a:off x="1065104" y="1828465"/>
            <a:ext cx="55932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</a:rPr>
              <a:t>Are your agents still looking for clarification on MRED Rules or updates to Private Listings? These are the classes for you! </a:t>
            </a:r>
          </a:p>
          <a:p>
            <a:pPr algn="l" fontAlgn="base"/>
            <a:endParaRPr lang="en-US" b="0" i="0" dirty="0">
              <a:solidFill>
                <a:srgbClr val="323338"/>
              </a:solidFill>
              <a:effectLst/>
              <a:latin typeface="Figtree"/>
            </a:endParaRPr>
          </a:p>
          <a:p>
            <a:pPr algn="l"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  <a:hlinkClick r:id="rId2"/>
              </a:rPr>
              <a:t>In Person: Private Listings</a:t>
            </a:r>
            <a:endParaRPr lang="en-US" b="0" i="0" dirty="0">
              <a:solidFill>
                <a:srgbClr val="323338"/>
              </a:solidFill>
              <a:effectLst/>
              <a:latin typeface="Figtree"/>
            </a:endParaRPr>
          </a:p>
          <a:p>
            <a:pPr algn="l" fontAlgn="base"/>
            <a:endParaRPr lang="en-US" dirty="0">
              <a:solidFill>
                <a:srgbClr val="323338"/>
              </a:solidFill>
              <a:latin typeface="Figtree"/>
            </a:endParaRPr>
          </a:p>
          <a:p>
            <a:pPr algn="l"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  <a:hlinkClick r:id="rId3"/>
              </a:rPr>
              <a:t>In Person: Navigating the do's and don't of MLS rules </a:t>
            </a:r>
            <a:endParaRPr lang="en-US" b="0" i="0" dirty="0">
              <a:solidFill>
                <a:srgbClr val="323338"/>
              </a:solidFill>
              <a:effectLst/>
              <a:latin typeface="Figtree"/>
            </a:endParaRPr>
          </a:p>
          <a:p>
            <a:pPr algn="l" fontAlgn="base"/>
            <a:endParaRPr lang="en-US" dirty="0">
              <a:solidFill>
                <a:srgbClr val="323338"/>
              </a:solidFill>
              <a:latin typeface="Figtree"/>
            </a:endParaRPr>
          </a:p>
          <a:p>
            <a:pPr algn="l"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  <a:hlinkClick r:id="rId4"/>
              </a:rPr>
              <a:t>Live Online: Private Listings </a:t>
            </a:r>
            <a:endParaRPr lang="en-US" b="0" i="0" dirty="0">
              <a:solidFill>
                <a:srgbClr val="323338"/>
              </a:solidFill>
              <a:effectLst/>
              <a:latin typeface="Figtree"/>
            </a:endParaRPr>
          </a:p>
          <a:p>
            <a:pPr algn="l" fontAlgn="base"/>
            <a:endParaRPr lang="en-US" dirty="0">
              <a:solidFill>
                <a:srgbClr val="323338"/>
              </a:solidFill>
              <a:latin typeface="Figtree"/>
            </a:endParaRPr>
          </a:p>
          <a:p>
            <a:pPr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  <a:hlinkClick r:id="rId5"/>
              </a:rPr>
              <a:t>Live Online: Navigating the do's and don't of MLS rules </a:t>
            </a:r>
            <a:endParaRPr lang="en-US" b="0" i="0" dirty="0">
              <a:solidFill>
                <a:srgbClr val="323338"/>
              </a:solidFill>
              <a:effectLst/>
              <a:latin typeface="Figtree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4714A2-0143-E441-04B0-E0E740F06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1116530" cy="1037249"/>
          </a:xfrm>
        </p:spPr>
        <p:txBody>
          <a:bodyPr>
            <a:noAutofit/>
          </a:bodyPr>
          <a:lstStyle/>
          <a:p>
            <a:r>
              <a:rPr lang="en-US" sz="3000" dirty="0"/>
              <a:t>New MRED training class now available</a:t>
            </a:r>
          </a:p>
          <a:p>
            <a:r>
              <a:rPr lang="en-US" sz="2800" b="0" i="0" dirty="0">
                <a:solidFill>
                  <a:srgbClr val="323338"/>
                </a:solidFill>
                <a:effectLst/>
                <a:latin typeface="+mn-lt"/>
              </a:rPr>
              <a:t>Private Listing training class</a:t>
            </a:r>
            <a:endParaRPr lang="en-US" sz="2800" b="0" dirty="0">
              <a:latin typeface="+mn-lt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290C81F0-7F69-4216-B3AA-259E60D55271}"/>
              </a:ext>
            </a:extLst>
          </p:cNvPr>
          <p:cNvSpPr/>
          <p:nvPr/>
        </p:nvSpPr>
        <p:spPr>
          <a:xfrm>
            <a:off x="5191877" y="5363195"/>
            <a:ext cx="3065331" cy="5575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A68C2-AF46-2035-64F3-9F523273668F}"/>
              </a:ext>
            </a:extLst>
          </p:cNvPr>
          <p:cNvSpPr txBox="1"/>
          <p:nvPr/>
        </p:nvSpPr>
        <p:spPr>
          <a:xfrm>
            <a:off x="5191878" y="5455670"/>
            <a:ext cx="30653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5"/>
              </a:rPr>
              <a:t>Search for online training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  <p:sp>
        <p:nvSpPr>
          <p:cNvPr id="2" name="Rectangle: Rounded Corners 20">
            <a:extLst>
              <a:ext uri="{FF2B5EF4-FFF2-40B4-BE49-F238E27FC236}">
                <a16:creationId xmlns:a16="http://schemas.microsoft.com/office/drawing/2014/main" id="{27C6EADD-0AC9-2F4F-2DD3-40E2F9BAB7D7}"/>
              </a:ext>
            </a:extLst>
          </p:cNvPr>
          <p:cNvSpPr/>
          <p:nvPr/>
        </p:nvSpPr>
        <p:spPr>
          <a:xfrm>
            <a:off x="8463729" y="5363195"/>
            <a:ext cx="3065331" cy="55754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AB5A93-6352-6EAC-10B1-8857058184E1}"/>
              </a:ext>
            </a:extLst>
          </p:cNvPr>
          <p:cNvSpPr txBox="1"/>
          <p:nvPr/>
        </p:nvSpPr>
        <p:spPr>
          <a:xfrm>
            <a:off x="8463730" y="5455670"/>
            <a:ext cx="306533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3"/>
              </a:rPr>
              <a:t>Search for in-person training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</p:txBody>
      </p:sp>
      <p:pic>
        <p:nvPicPr>
          <p:cNvPr id="7" name="Picture 6" descr="Question marks in a line and one question mark is lit">
            <a:extLst>
              <a:ext uri="{FF2B5EF4-FFF2-40B4-BE49-F238E27FC236}">
                <a16:creationId xmlns:a16="http://schemas.microsoft.com/office/drawing/2014/main" id="{99C623C3-1F1B-41DD-CBBE-6CDD6B8DE5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32" y="1849571"/>
            <a:ext cx="4738285" cy="31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9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976C73-83BB-5281-F3D3-5F2FA313D687}"/>
              </a:ext>
            </a:extLst>
          </p:cNvPr>
          <p:cNvSpPr/>
          <p:nvPr/>
        </p:nvSpPr>
        <p:spPr>
          <a:xfrm>
            <a:off x="932637" y="963386"/>
            <a:ext cx="10194259" cy="5178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D3C69-7885-8A1C-D879-C94B9F4526A7}"/>
              </a:ext>
            </a:extLst>
          </p:cNvPr>
          <p:cNvSpPr txBox="1"/>
          <p:nvPr/>
        </p:nvSpPr>
        <p:spPr>
          <a:xfrm>
            <a:off x="1031339" y="4305522"/>
            <a:ext cx="100617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</a:rPr>
              <a:t>Do you miss networking in person? Do you want to learn from MLS experts with real industry experience? MRED has in person training classes near you! </a:t>
            </a:r>
          </a:p>
          <a:p>
            <a:pPr algn="l" fontAlgn="base"/>
            <a:endParaRPr lang="en-US" dirty="0">
              <a:solidFill>
                <a:srgbClr val="323338"/>
              </a:solidFill>
              <a:latin typeface="Figtree"/>
            </a:endParaRPr>
          </a:p>
          <a:p>
            <a:pPr algn="l"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</a:rPr>
              <a:t>Join us by registering FOR FREE for our upcoming training classes! </a:t>
            </a:r>
            <a:r>
              <a:rPr lang="en-US" b="0" i="0" u="sng" dirty="0">
                <a:solidFill>
                  <a:srgbClr val="3397FF"/>
                </a:solidFill>
                <a:effectLst/>
                <a:latin typeface="Figtree"/>
                <a:hlinkClick r:id="rId2"/>
              </a:rPr>
              <a:t>https://training.mredllc.com/schedule</a:t>
            </a:r>
            <a:endParaRPr lang="en-US" b="0" i="0" u="sng" dirty="0">
              <a:solidFill>
                <a:srgbClr val="3397FF"/>
              </a:solidFill>
              <a:effectLst/>
              <a:latin typeface="Figtree"/>
            </a:endParaRPr>
          </a:p>
          <a:p>
            <a:pPr algn="l" fontAlgn="base"/>
            <a:endParaRPr lang="en-US" b="0" i="0" dirty="0">
              <a:solidFill>
                <a:srgbClr val="323338"/>
              </a:solidFill>
              <a:effectLst/>
              <a:latin typeface="Figtree"/>
            </a:endParaRPr>
          </a:p>
          <a:p>
            <a:pPr algn="l" fontAlgn="base"/>
            <a:r>
              <a:rPr lang="en-US" b="0" i="0" dirty="0">
                <a:solidFill>
                  <a:srgbClr val="323338"/>
                </a:solidFill>
                <a:effectLst/>
                <a:latin typeface="Figtree"/>
              </a:rPr>
              <a:t>Just filter “hands on” and “one on one.”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4714A2-0143-E441-04B0-E0E740F06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1116530" cy="1037249"/>
          </a:xfrm>
        </p:spPr>
        <p:txBody>
          <a:bodyPr>
            <a:noAutofit/>
          </a:bodyPr>
          <a:lstStyle/>
          <a:p>
            <a:r>
              <a:rPr lang="en-US" sz="3000" dirty="0"/>
              <a:t>Do you miss in-person training?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089A9-24CE-716C-A388-53B2023B73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769" y="1141568"/>
            <a:ext cx="4502462" cy="29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0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4714A2-0143-E441-04B0-E0E740F06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0840895" cy="1037249"/>
          </a:xfrm>
        </p:spPr>
        <p:txBody>
          <a:bodyPr>
            <a:noAutofit/>
          </a:bodyPr>
          <a:lstStyle/>
          <a:p>
            <a:r>
              <a:rPr lang="en-US" sz="3600" dirty="0"/>
              <a:t>Did you know MRED training is FREE?</a:t>
            </a:r>
          </a:p>
          <a:p>
            <a:r>
              <a:rPr lang="en-US" sz="2400" b="1" dirty="0"/>
              <a:t>It’s also available on-demand and in-person!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A0166-FB7F-661B-13A8-C1742D6988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8332" y="1683121"/>
            <a:ext cx="4382041" cy="4442011"/>
          </a:xfrm>
          <a:prstGeom prst="rect">
            <a:avLst/>
          </a:prstGeom>
        </p:spPr>
      </p:pic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8DD78AB1-431C-4A78-8662-F79C51CA9814}"/>
              </a:ext>
            </a:extLst>
          </p:cNvPr>
          <p:cNvSpPr/>
          <p:nvPr/>
        </p:nvSpPr>
        <p:spPr>
          <a:xfrm>
            <a:off x="1225383" y="2839845"/>
            <a:ext cx="3065331" cy="7540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93AC1-3D01-9178-A784-A63A1DA790D0}"/>
              </a:ext>
            </a:extLst>
          </p:cNvPr>
          <p:cNvSpPr txBox="1"/>
          <p:nvPr/>
        </p:nvSpPr>
        <p:spPr>
          <a:xfrm>
            <a:off x="1460660" y="2873078"/>
            <a:ext cx="261512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a typeface="+mn-lt"/>
                <a:cs typeface="+mn-lt"/>
                <a:hlinkClick r:id="rId3"/>
              </a:rPr>
              <a:t>See the upcoming training schedule</a:t>
            </a:r>
            <a:endParaRPr lang="en-US" b="1" dirty="0">
              <a:solidFill>
                <a:schemeClr val="accent1"/>
              </a:solidFill>
              <a:cs typeface="Calibri"/>
              <a:hlinkClick r:id="rId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D2B8D2-B0F9-A0E1-0593-D4B1EACE7A04}"/>
              </a:ext>
            </a:extLst>
          </p:cNvPr>
          <p:cNvSpPr/>
          <p:nvPr/>
        </p:nvSpPr>
        <p:spPr>
          <a:xfrm>
            <a:off x="1225383" y="4091258"/>
            <a:ext cx="3065331" cy="7540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AF07B1-6E8B-1C76-FF45-5096215A0E2F}"/>
              </a:ext>
            </a:extLst>
          </p:cNvPr>
          <p:cNvSpPr txBox="1"/>
          <p:nvPr/>
        </p:nvSpPr>
        <p:spPr>
          <a:xfrm>
            <a:off x="1460660" y="4145115"/>
            <a:ext cx="25947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a typeface="+mn-lt"/>
                <a:cs typeface="+mn-lt"/>
                <a:hlinkClick r:id="rId5"/>
              </a:rPr>
              <a:t>Watch on-demand training videos</a:t>
            </a:r>
            <a:endParaRPr lang="en-US" b="1" dirty="0">
              <a:solidFill>
                <a:schemeClr val="accent1"/>
              </a:solidFill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630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470F3-6DFE-5128-1AA0-D9F77271C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Product enhancements</a:t>
            </a:r>
          </a:p>
        </p:txBody>
      </p:sp>
    </p:spTree>
    <p:extLst>
      <p:ext uri="{BB962C8B-B14F-4D97-AF65-F5344CB8AC3E}">
        <p14:creationId xmlns:p14="http://schemas.microsoft.com/office/powerpoint/2010/main" val="116797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976C73-83BB-5281-F3D3-5F2FA313D687}"/>
              </a:ext>
            </a:extLst>
          </p:cNvPr>
          <p:cNvSpPr/>
          <p:nvPr/>
        </p:nvSpPr>
        <p:spPr>
          <a:xfrm>
            <a:off x="1004789" y="2190983"/>
            <a:ext cx="5023946" cy="36107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12450F-931A-7A9D-551F-D0A348FE150E}"/>
              </a:ext>
            </a:extLst>
          </p:cNvPr>
          <p:cNvGrpSpPr/>
          <p:nvPr/>
        </p:nvGrpSpPr>
        <p:grpSpPr>
          <a:xfrm>
            <a:off x="735987" y="2450101"/>
            <a:ext cx="571530" cy="248333"/>
            <a:chOff x="3828351" y="5776997"/>
            <a:chExt cx="666412" cy="28956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7A2FBECD-D55C-9C4D-D2CF-44D2CD92FDF2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988DD5F-2931-14EC-985C-B708B5457B5B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1AB1346-92AC-2703-57E2-22DFC21AF4B4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4714A2-0143-E441-04B0-E0E740F06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0840895" cy="1037249"/>
          </a:xfrm>
        </p:spPr>
        <p:txBody>
          <a:bodyPr>
            <a:noAutofit/>
          </a:bodyPr>
          <a:lstStyle/>
          <a:p>
            <a:r>
              <a:rPr lang="en-US" sz="3600" dirty="0"/>
              <a:t>Need help with something else?</a:t>
            </a:r>
          </a:p>
          <a:p>
            <a:r>
              <a:rPr lang="en-US" sz="2800" dirty="0"/>
              <a:t>We have answers and options</a:t>
            </a:r>
            <a:endParaRPr lang="en-US" sz="4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F9FC40-9D76-56BE-EF23-DB59C31BD4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8141" y="2366230"/>
            <a:ext cx="4399367" cy="26844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1" dirty="0"/>
              <a:t>Get answers to common questions 24/7 in the </a:t>
            </a:r>
            <a:r>
              <a:rPr lang="en-US" sz="2100" b="1" dirty="0">
                <a:hlinkClick r:id="rId2"/>
              </a:rPr>
              <a:t>Knowledge Base</a:t>
            </a:r>
            <a:r>
              <a:rPr lang="en-US" sz="2100" b="1" dirty="0"/>
              <a:t>. </a:t>
            </a:r>
          </a:p>
          <a:p>
            <a:pPr>
              <a:lnSpc>
                <a:spcPct val="100000"/>
              </a:lnSpc>
            </a:pPr>
            <a:endParaRPr lang="en-US" sz="100" b="1" dirty="0"/>
          </a:p>
          <a:p>
            <a:pPr>
              <a:lnSpc>
                <a:spcPct val="100000"/>
              </a:lnSpc>
            </a:pPr>
            <a:r>
              <a:rPr lang="en-US" sz="2100" b="1" dirty="0"/>
              <a:t>Or Contact the Help Desk: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700" dirty="0"/>
              <a:t>630-955-2755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700" dirty="0"/>
              <a:t>help.desk@MREDLLC.com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700" dirty="0"/>
              <a:t>Help Desk hours: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500" dirty="0"/>
              <a:t>M-F: 8 a.m.- 6 p.m.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500" dirty="0"/>
              <a:t>Sat: 9 a.m.-3 p.m.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500" dirty="0"/>
              <a:t>Sun emergency: 10 a.m. – 2 p.m.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D3C69-7885-8A1C-D879-C94B9F4526A7}"/>
              </a:ext>
            </a:extLst>
          </p:cNvPr>
          <p:cNvSpPr txBox="1"/>
          <p:nvPr/>
        </p:nvSpPr>
        <p:spPr>
          <a:xfrm>
            <a:off x="7186157" y="2366230"/>
            <a:ext cx="411456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Contact Rules and Regulations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630-799-1471 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rules.regs@MREDLLC.com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C5B0C-6FCC-4205-3C3D-AAC65AF84769}"/>
              </a:ext>
            </a:extLst>
          </p:cNvPr>
          <p:cNvSpPr txBox="1"/>
          <p:nvPr/>
        </p:nvSpPr>
        <p:spPr>
          <a:xfrm>
            <a:off x="7186157" y="3364362"/>
            <a:ext cx="39569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Request a meeting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with our Broker Outreach team to have all your questions answered and get connected to the resources you need.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77066-53BD-027C-B833-5355D5CA4749}"/>
              </a:ext>
            </a:extLst>
          </p:cNvPr>
          <p:cNvSpPr txBox="1"/>
          <p:nvPr/>
        </p:nvSpPr>
        <p:spPr>
          <a:xfrm>
            <a:off x="7186157" y="4620123"/>
            <a:ext cx="38958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Sign up for training on MRED products and services. Visit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training.mredllc.com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4CF43B7-8038-3B06-1E51-9D3224398DC9}"/>
              </a:ext>
            </a:extLst>
          </p:cNvPr>
          <p:cNvSpPr/>
          <p:nvPr/>
        </p:nvSpPr>
        <p:spPr>
          <a:xfrm rot="5400000">
            <a:off x="6897732" y="3482032"/>
            <a:ext cx="209686" cy="14196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3B1829B-98EA-BE09-98E6-40EA30DBD19C}"/>
              </a:ext>
            </a:extLst>
          </p:cNvPr>
          <p:cNvSpPr/>
          <p:nvPr/>
        </p:nvSpPr>
        <p:spPr>
          <a:xfrm rot="5400000">
            <a:off x="6896158" y="4734285"/>
            <a:ext cx="209686" cy="14196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89C6D2F-6E48-8935-18EC-BA2D188B7886}"/>
              </a:ext>
            </a:extLst>
          </p:cNvPr>
          <p:cNvSpPr/>
          <p:nvPr/>
        </p:nvSpPr>
        <p:spPr>
          <a:xfrm rot="5400000">
            <a:off x="6896407" y="2474856"/>
            <a:ext cx="208143" cy="14092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95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BE358-6AF0-441A-2998-843810FEA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FBD6E-6808-8B68-A7CE-07097F5613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mredllc.com</a:t>
            </a:r>
          </a:p>
        </p:txBody>
      </p:sp>
    </p:spTree>
    <p:extLst>
      <p:ext uri="{BB962C8B-B14F-4D97-AF65-F5344CB8AC3E}">
        <p14:creationId xmlns:p14="http://schemas.microsoft.com/office/powerpoint/2010/main" val="422013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936F74-8FED-8D34-8A95-452443256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0840895" cy="1037249"/>
          </a:xfrm>
        </p:spPr>
        <p:txBody>
          <a:bodyPr>
            <a:noAutofit/>
          </a:bodyPr>
          <a:lstStyle/>
          <a:p>
            <a:r>
              <a:rPr lang="en-US" sz="3200" dirty="0"/>
              <a:t>Coming soon: connectMLS mobile app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D997F-BCE5-7528-65A5-33A67A3C3E7E}"/>
              </a:ext>
            </a:extLst>
          </p:cNvPr>
          <p:cNvSpPr/>
          <p:nvPr/>
        </p:nvSpPr>
        <p:spPr>
          <a:xfrm>
            <a:off x="636356" y="1890606"/>
            <a:ext cx="4823540" cy="18067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40F12-003D-70F7-F177-A8148B8DE366}"/>
              </a:ext>
            </a:extLst>
          </p:cNvPr>
          <p:cNvSpPr txBox="1"/>
          <p:nvPr/>
        </p:nvSpPr>
        <p:spPr>
          <a:xfrm>
            <a:off x="808642" y="2096099"/>
            <a:ext cx="46512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connectMLS is getting a mobile app this year!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Download this time-saving tool to your smartphone or tablet to access these important features: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13A552-9F7E-ADB4-1CDA-BC31F907C7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1400" y="1893769"/>
            <a:ext cx="4641958" cy="307046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0AD6F7-5223-32B3-B25E-C160EB5149A4}"/>
              </a:ext>
            </a:extLst>
          </p:cNvPr>
          <p:cNvSpPr txBox="1"/>
          <p:nvPr/>
        </p:nvSpPr>
        <p:spPr>
          <a:xfrm>
            <a:off x="840851" y="3839984"/>
            <a:ext cx="52551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Add/edit capabilities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Ability to stay logged 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Faster navigation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Better-looking market reports and forms</a:t>
            </a:r>
          </a:p>
        </p:txBody>
      </p:sp>
    </p:spTree>
    <p:extLst>
      <p:ext uri="{BB962C8B-B14F-4D97-AF65-F5344CB8AC3E}">
        <p14:creationId xmlns:p14="http://schemas.microsoft.com/office/powerpoint/2010/main" val="120860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936F74-8FED-8D34-8A95-452443256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1522715" cy="1037249"/>
          </a:xfrm>
        </p:spPr>
        <p:txBody>
          <a:bodyPr>
            <a:noAutofit/>
          </a:bodyPr>
          <a:lstStyle/>
          <a:p>
            <a:r>
              <a:rPr lang="en-US" sz="3200" dirty="0"/>
              <a:t>RatePlug: Give your buyers information on special finance options</a:t>
            </a:r>
          </a:p>
          <a:p>
            <a:endParaRPr lang="en-US" b="1" dirty="0">
              <a:latin typeface="Selawik Semilight" panose="020B04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9D997F-BCE5-7528-65A5-33A67A3C3E7E}"/>
              </a:ext>
            </a:extLst>
          </p:cNvPr>
          <p:cNvSpPr/>
          <p:nvPr/>
        </p:nvSpPr>
        <p:spPr>
          <a:xfrm>
            <a:off x="648527" y="1556286"/>
            <a:ext cx="6375126" cy="21013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B4F5970-F845-7C42-FE99-22D548B46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193" y="3723083"/>
            <a:ext cx="6967924" cy="2331394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additional cost for MRED subscribers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Displays ONLY your trusted lending sources.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Interactive, real-time mortgage information.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Notifies you of special financing options (FHA, VA, USDA, etc.).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digital and printable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roperty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lyer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rogram.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your buyers go from “can I afford that?” to “I CAN AFFORD THAT!”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640F12-003D-70F7-F177-A8148B8DE366}"/>
              </a:ext>
            </a:extLst>
          </p:cNvPr>
          <p:cNvSpPr txBox="1"/>
          <p:nvPr/>
        </p:nvSpPr>
        <p:spPr>
          <a:xfrm>
            <a:off x="816565" y="1619872"/>
            <a:ext cx="6207088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interest rates and low home inventories have pushed buyers out of the market because they are unsure if they can afford the housing payment. RatePlug, a tool built directly into the MLS, lets you share accurate monthly home payment estimates for multiple mortgage products including zero- and low-down payment options from trusted lenders.  </a:t>
            </a:r>
          </a:p>
        </p:txBody>
      </p:sp>
      <p:sp>
        <p:nvSpPr>
          <p:cNvPr id="19" name="Rectangle: Rounded Corners 20">
            <a:extLst>
              <a:ext uri="{FF2B5EF4-FFF2-40B4-BE49-F238E27FC236}">
                <a16:creationId xmlns:a16="http://schemas.microsoft.com/office/drawing/2014/main" id="{A265B0AE-C8F4-76F2-5324-02A97F7B0356}"/>
              </a:ext>
            </a:extLst>
          </p:cNvPr>
          <p:cNvSpPr/>
          <p:nvPr/>
        </p:nvSpPr>
        <p:spPr>
          <a:xfrm>
            <a:off x="7870768" y="5325290"/>
            <a:ext cx="3376584" cy="5818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0160A2-3A02-1ADB-87EA-C16477B2E321}"/>
              </a:ext>
            </a:extLst>
          </p:cNvPr>
          <p:cNvSpPr txBox="1"/>
          <p:nvPr/>
        </p:nvSpPr>
        <p:spPr>
          <a:xfrm>
            <a:off x="7870769" y="5433005"/>
            <a:ext cx="337658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2"/>
              </a:rPr>
              <a:t>Activate your free Rateplug account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7260BC-8816-3966-4FC1-BF043A7B18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846" y="1695294"/>
            <a:ext cx="2988224" cy="290709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531A1B-16A5-79ED-FBC1-D3B9EF85A870}"/>
              </a:ext>
            </a:extLst>
          </p:cNvPr>
          <p:cNvSpPr txBox="1">
            <a:spLocks/>
          </p:cNvSpPr>
          <p:nvPr/>
        </p:nvSpPr>
        <p:spPr>
          <a:xfrm>
            <a:off x="8044846" y="4602390"/>
            <a:ext cx="3629038" cy="74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*lenders pay a license fee to be displayed on listings and flyers.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8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E976C73-83BB-5281-F3D3-5F2FA313D687}"/>
              </a:ext>
            </a:extLst>
          </p:cNvPr>
          <p:cNvSpPr/>
          <p:nvPr/>
        </p:nvSpPr>
        <p:spPr>
          <a:xfrm>
            <a:off x="440922" y="2171775"/>
            <a:ext cx="5264933" cy="9493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936F74-8FED-8D34-8A95-452443256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970" y="318295"/>
            <a:ext cx="10840895" cy="1037249"/>
          </a:xfrm>
        </p:spPr>
        <p:txBody>
          <a:bodyPr>
            <a:noAutofit/>
          </a:bodyPr>
          <a:lstStyle/>
          <a:p>
            <a:r>
              <a:rPr lang="en-US" sz="3200" dirty="0"/>
              <a:t>connectMLS update: auction properties can be marked as not available for showings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73DFB3-101F-1CDC-0C6A-838EA843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913" y="2277689"/>
            <a:ext cx="5148943" cy="3084080"/>
          </a:xfrm>
        </p:spPr>
        <p:txBody>
          <a:bodyPr>
            <a:noAutofit/>
          </a:bodyPr>
          <a:lstStyle/>
          <a:p>
            <a:pPr fontAlgn="base"/>
            <a:r>
              <a:rPr lang="en-US" sz="1800" b="1" dirty="0">
                <a:solidFill>
                  <a:srgbClr val="323338"/>
                </a:solidFill>
                <a:latin typeface="+mn-lt"/>
              </a:rPr>
              <a:t>Effective immediately, </a:t>
            </a:r>
            <a:r>
              <a:rPr lang="en-US" sz="1800" b="1" i="0" dirty="0">
                <a:solidFill>
                  <a:srgbClr val="323338"/>
                </a:solidFill>
                <a:effectLst/>
                <a:latin typeface="+mn-lt"/>
              </a:rPr>
              <a:t>AUCT (Auction) properties can be marked as “not available for showings” and remain in Auction status.</a:t>
            </a:r>
            <a:endParaRPr lang="en-US" sz="1800" b="1" dirty="0">
              <a:solidFill>
                <a:srgbClr val="323338"/>
              </a:solidFill>
              <a:latin typeface="+mn-lt"/>
            </a:endParaRPr>
          </a:p>
          <a:p>
            <a:pPr fontAlgn="base"/>
            <a:r>
              <a:rPr lang="en-US" sz="1800" b="0" i="0" dirty="0">
                <a:solidFill>
                  <a:srgbClr val="323338"/>
                </a:solidFill>
                <a:effectLst/>
                <a:latin typeface="+mn-lt"/>
              </a:rPr>
              <a:t>If a property is marked as AUCT (Auction) and the selection for showings is “no,” a photo place card reflecting the status will automatically be attached to the listing.  </a:t>
            </a:r>
            <a:endParaRPr lang="en-US" sz="1800" dirty="0">
              <a:solidFill>
                <a:srgbClr val="323338"/>
              </a:solidFill>
              <a:latin typeface="+mn-lt"/>
            </a:endParaRPr>
          </a:p>
          <a:p>
            <a:pPr fontAlgn="base"/>
            <a:r>
              <a:rPr lang="en-US" sz="1800" b="0" i="0" dirty="0">
                <a:solidFill>
                  <a:srgbClr val="323338"/>
                </a:solidFill>
                <a:effectLst/>
                <a:latin typeface="+mn-lt"/>
              </a:rPr>
              <a:t>This will allow AUCT properties that aren’t able to be shown to continue to appear on third-party websites, providing additional exposure for the listing.   </a:t>
            </a:r>
            <a:endParaRPr lang="en-US" sz="1800" dirty="0">
              <a:solidFill>
                <a:srgbClr val="323338"/>
              </a:solidFill>
              <a:latin typeface="+mn-lt"/>
            </a:endParaRPr>
          </a:p>
          <a:p>
            <a:pPr algn="l" rtl="0" fontAlgn="base"/>
            <a:r>
              <a:rPr lang="en-US" sz="1800" dirty="0">
                <a:solidFill>
                  <a:srgbClr val="323338"/>
                </a:solidFill>
                <a:latin typeface="+mn-lt"/>
              </a:rPr>
              <a:t>This</a:t>
            </a:r>
            <a:r>
              <a:rPr lang="en-US" sz="1800" b="0" i="0" dirty="0">
                <a:solidFill>
                  <a:srgbClr val="323338"/>
                </a:solidFill>
                <a:effectLst/>
                <a:latin typeface="+mn-lt"/>
              </a:rPr>
              <a:t> change was suggested by MRED subscribers and approved by the Board of Managers.   </a:t>
            </a:r>
            <a:endParaRPr lang="en-US" sz="18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888946-4EC7-3574-C0DE-8E2E793E62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764" y="1938860"/>
            <a:ext cx="3728416" cy="30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A86E3-3A5A-87B0-57BC-30EB9AB8B2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Answers to FAQs</a:t>
            </a:r>
          </a:p>
        </p:txBody>
      </p:sp>
    </p:spTree>
    <p:extLst>
      <p:ext uri="{BB962C8B-B14F-4D97-AF65-F5344CB8AC3E}">
        <p14:creationId xmlns:p14="http://schemas.microsoft.com/office/powerpoint/2010/main" val="3922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08CD5B-6877-D2A9-BB38-20E91437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376" y="3429000"/>
            <a:ext cx="4160088" cy="2112966"/>
          </a:xfrm>
        </p:spPr>
        <p:txBody>
          <a:bodyPr>
            <a:no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 supplemental photos be removed from an off-market listing at the request of the seller?</a:t>
            </a:r>
            <a:endParaRPr lang="en-US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25685-3E26-3A95-A2DA-914D57A52E3D}"/>
              </a:ext>
            </a:extLst>
          </p:cNvPr>
          <p:cNvCxnSpPr>
            <a:cxnSpLocks/>
          </p:cNvCxnSpPr>
          <p:nvPr/>
        </p:nvCxnSpPr>
        <p:spPr>
          <a:xfrm>
            <a:off x="2472038" y="2856171"/>
            <a:ext cx="33485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04810A-1F51-C440-E40F-34739A6BB3E1}"/>
              </a:ext>
            </a:extLst>
          </p:cNvPr>
          <p:cNvSpPr txBox="1"/>
          <p:nvPr/>
        </p:nvSpPr>
        <p:spPr>
          <a:xfrm>
            <a:off x="1603195" y="2232569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pic>
        <p:nvPicPr>
          <p:cNvPr id="6" name="Picture 5" descr="A person with a camera">
            <a:extLst>
              <a:ext uri="{FF2B5EF4-FFF2-40B4-BE49-F238E27FC236}">
                <a16:creationId xmlns:a16="http://schemas.microsoft.com/office/drawing/2014/main" id="{58C0E206-75A4-8BE7-6B4D-23B5CDDFF9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81" y="2032678"/>
            <a:ext cx="4937749" cy="35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2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062F98-53A1-73F3-C713-31B3DFA5176E}"/>
              </a:ext>
            </a:extLst>
          </p:cNvPr>
          <p:cNvSpPr txBox="1"/>
          <p:nvPr/>
        </p:nvSpPr>
        <p:spPr>
          <a:xfrm>
            <a:off x="671212" y="1297143"/>
            <a:ext cx="5157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496CA09-5E28-5923-70B1-D3DDC836CB48}"/>
              </a:ext>
            </a:extLst>
          </p:cNvPr>
          <p:cNvSpPr txBox="1">
            <a:spLocks/>
          </p:cNvSpPr>
          <p:nvPr/>
        </p:nvSpPr>
        <p:spPr>
          <a:xfrm>
            <a:off x="2895873" y="3429000"/>
            <a:ext cx="6821004" cy="195790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No. MRED’s Rules and Regulations state the only reasons photos may be removed from a listing are:</a:t>
            </a:r>
            <a:endParaRPr lang="en-U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400" kern="0" dirty="0">
                <a:solidFill>
                  <a:srgbClr val="32333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reflect a change in seasons</a:t>
            </a:r>
            <a:endParaRPr lang="en-U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400" kern="0" dirty="0">
                <a:solidFill>
                  <a:srgbClr val="32333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reflect improvements to the home.</a:t>
            </a:r>
            <a:endParaRPr lang="en-U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1400" kern="0" dirty="0">
                <a:solidFill>
                  <a:srgbClr val="32333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substitute a higher-quality version of the same image</a:t>
            </a:r>
            <a:endParaRPr lang="en-U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rgbClr val="323338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Listing Brokers may choose to have an off-market listing’s secondary photos (but not primary photos) suppressed from third-party sites. This can be done by clicking “Exclude from Consumer Websites when off-market” on the desired photos.</a:t>
            </a:r>
            <a:endParaRPr lang="en-US" sz="14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fontAlgn="base"/>
            <a:r>
              <a:rPr lang="en-US" sz="1400" b="0" i="0" dirty="0">
                <a:solidFill>
                  <a:srgbClr val="323338"/>
                </a:solidFill>
                <a:effectLst/>
                <a:latin typeface="+mn-lt"/>
              </a:rPr>
              <a:t>When in doubt, email </a:t>
            </a:r>
            <a:r>
              <a:rPr lang="en-US" sz="1400" b="0" i="0" u="sng" dirty="0">
                <a:solidFill>
                  <a:srgbClr val="3397FF"/>
                </a:solidFill>
                <a:effectLst/>
                <a:latin typeface="+mn-lt"/>
                <a:hlinkClick r:id="rId2"/>
              </a:rPr>
              <a:t>rules.regs@mredllc.com</a:t>
            </a:r>
            <a:r>
              <a:rPr lang="en-US" sz="1400" b="0" i="0" dirty="0">
                <a:solidFill>
                  <a:srgbClr val="323338"/>
                </a:solidFill>
                <a:effectLst/>
                <a:latin typeface="+mn-lt"/>
              </a:rPr>
              <a:t>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E2763F-577B-7A45-5D8B-26B7796A5DC0}"/>
              </a:ext>
            </a:extLst>
          </p:cNvPr>
          <p:cNvCxnSpPr>
            <a:cxnSpLocks/>
          </p:cNvCxnSpPr>
          <p:nvPr/>
        </p:nvCxnSpPr>
        <p:spPr>
          <a:xfrm>
            <a:off x="0" y="3045894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44F0119-23C5-4CBB-590F-CAFA2C17E8D2}"/>
              </a:ext>
            </a:extLst>
          </p:cNvPr>
          <p:cNvSpPr txBox="1"/>
          <p:nvPr/>
        </p:nvSpPr>
        <p:spPr>
          <a:xfrm>
            <a:off x="705608" y="3276925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153FCB-7B80-87F6-8DA2-8D23CC352980}"/>
              </a:ext>
            </a:extLst>
          </p:cNvPr>
          <p:cNvSpPr txBox="1">
            <a:spLocks/>
          </p:cNvSpPr>
          <p:nvPr/>
        </p:nvSpPr>
        <p:spPr>
          <a:xfrm>
            <a:off x="3159893" y="1639112"/>
            <a:ext cx="6634632" cy="946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Can supplemental photos be removed from an off-market listing at the request of the seller?</a:t>
            </a:r>
            <a:endParaRPr lang="en-US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C9311-24C5-5368-BA2F-7973CDD232C9}"/>
              </a:ext>
            </a:extLst>
          </p:cNvPr>
          <p:cNvGrpSpPr/>
          <p:nvPr/>
        </p:nvGrpSpPr>
        <p:grpSpPr>
          <a:xfrm>
            <a:off x="829529" y="2394923"/>
            <a:ext cx="507491" cy="220508"/>
            <a:chOff x="3828351" y="5776997"/>
            <a:chExt cx="666412" cy="289560"/>
          </a:xfrm>
          <a:solidFill>
            <a:schemeClr val="accent1"/>
          </a:solidFill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B0A1701-AC2B-C6D2-5040-D9144E498FC4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E15B515-5067-6AAA-4779-BE98863278E2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251F104-2C83-2EB7-47D8-C6D166EA652E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680236A-B2B7-D46F-DA41-08C38AE9037A}"/>
              </a:ext>
            </a:extLst>
          </p:cNvPr>
          <p:cNvGrpSpPr/>
          <p:nvPr/>
        </p:nvGrpSpPr>
        <p:grpSpPr>
          <a:xfrm>
            <a:off x="829528" y="4349227"/>
            <a:ext cx="507491" cy="220508"/>
            <a:chOff x="3828351" y="5776997"/>
            <a:chExt cx="666412" cy="289560"/>
          </a:xfrm>
          <a:solidFill>
            <a:schemeClr val="accent4"/>
          </a:solidFill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0BE3B53-6A69-73C2-F373-CD874737B661}"/>
                </a:ext>
              </a:extLst>
            </p:cNvPr>
            <p:cNvSpPr/>
            <p:nvPr/>
          </p:nvSpPr>
          <p:spPr>
            <a:xfrm rot="5400000">
              <a:off x="4251960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740A04C-01CE-A192-9784-FBDE88B24A28}"/>
                </a:ext>
              </a:extLst>
            </p:cNvPr>
            <p:cNvSpPr/>
            <p:nvPr/>
          </p:nvSpPr>
          <p:spPr>
            <a:xfrm rot="5400000">
              <a:off x="4016777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4C68E982-D205-B65C-1DA1-F7F5301446F7}"/>
                </a:ext>
              </a:extLst>
            </p:cNvPr>
            <p:cNvSpPr/>
            <p:nvPr/>
          </p:nvSpPr>
          <p:spPr>
            <a:xfrm rot="5400000">
              <a:off x="3781594" y="5823754"/>
              <a:ext cx="289560" cy="1960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82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3C6C3-6DFC-BEAC-AC3D-95737408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" y="493819"/>
            <a:ext cx="10749310" cy="708025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D08CD5B-6877-D2A9-BB38-20E91437C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376" y="3429000"/>
            <a:ext cx="4160088" cy="2112966"/>
          </a:xfrm>
        </p:spPr>
        <p:txBody>
          <a:bodyPr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I calculate the lease price on my commercial listing?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A25685-3E26-3A95-A2DA-914D57A52E3D}"/>
              </a:ext>
            </a:extLst>
          </p:cNvPr>
          <p:cNvCxnSpPr>
            <a:cxnSpLocks/>
          </p:cNvCxnSpPr>
          <p:nvPr/>
        </p:nvCxnSpPr>
        <p:spPr>
          <a:xfrm>
            <a:off x="2472038" y="2856171"/>
            <a:ext cx="33485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D04810A-1F51-C440-E40F-34739A6BB3E1}"/>
              </a:ext>
            </a:extLst>
          </p:cNvPr>
          <p:cNvSpPr txBox="1"/>
          <p:nvPr/>
        </p:nvSpPr>
        <p:spPr>
          <a:xfrm>
            <a:off x="1603195" y="2232569"/>
            <a:ext cx="8057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</a:p>
        </p:txBody>
      </p:sp>
      <p:pic>
        <p:nvPicPr>
          <p:cNvPr id="5" name="Picture 4" descr="White calculator">
            <a:extLst>
              <a:ext uri="{FF2B5EF4-FFF2-40B4-BE49-F238E27FC236}">
                <a16:creationId xmlns:a16="http://schemas.microsoft.com/office/drawing/2014/main" id="{82197566-25C8-2C04-643B-78A5934E66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16" y="2232569"/>
            <a:ext cx="4370614" cy="29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4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D4D4D"/>
      </a:dk1>
      <a:lt1>
        <a:sysClr val="window" lastClr="FFFFFF"/>
      </a:lt1>
      <a:dk2>
        <a:srgbClr val="52597C"/>
      </a:dk2>
      <a:lt2>
        <a:srgbClr val="F5EAE3"/>
      </a:lt2>
      <a:accent1>
        <a:srgbClr val="6DC3DB"/>
      </a:accent1>
      <a:accent2>
        <a:srgbClr val="CEDF77"/>
      </a:accent2>
      <a:accent3>
        <a:srgbClr val="D8EC6D"/>
      </a:accent3>
      <a:accent4>
        <a:srgbClr val="FF7C61"/>
      </a:accent4>
      <a:accent5>
        <a:srgbClr val="FCB675"/>
      </a:accent5>
      <a:accent6>
        <a:srgbClr val="CAE9F2"/>
      </a:accent6>
      <a:hlink>
        <a:srgbClr val="47B3D1"/>
      </a:hlink>
      <a:folHlink>
        <a:srgbClr val="47B3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ker_Slides_Template_0423" id="{37987116-ADE3-4943-AB89-E37628AC1827}" vid="{B72E266F-546F-4370-AC2A-9B0A66BB86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4d0d42-efc3-4bfb-af6c-c14eab863c4d" xsi:nil="true"/>
    <lcf76f155ced4ddcb4097134ff3c332f xmlns="184b795a-ff4b-4bd3-80d4-bf63d077428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7A835CB553ED4F9DAA09AFBB686A9F" ma:contentTypeVersion="17" ma:contentTypeDescription="Create a new document." ma:contentTypeScope="" ma:versionID="e775120dfaf128d8c80a1b4f038c2e2e">
  <xsd:schema xmlns:xsd="http://www.w3.org/2001/XMLSchema" xmlns:xs="http://www.w3.org/2001/XMLSchema" xmlns:p="http://schemas.microsoft.com/office/2006/metadata/properties" xmlns:ns2="184b795a-ff4b-4bd3-80d4-bf63d0774282" xmlns:ns3="fd4d0d42-efc3-4bfb-af6c-c14eab863c4d" targetNamespace="http://schemas.microsoft.com/office/2006/metadata/properties" ma:root="true" ma:fieldsID="4542aa77d75bb5812c77ff4e5ceba4a4" ns2:_="" ns3:_="">
    <xsd:import namespace="184b795a-ff4b-4bd3-80d4-bf63d0774282"/>
    <xsd:import namespace="fd4d0d42-efc3-4bfb-af6c-c14eab863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b795a-ff4b-4bd3-80d4-bf63d0774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d439cb2-5aa7-4af3-8e9b-6ee77ebfa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d0d42-efc3-4bfb-af6c-c14eab863c4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2f65f51-09f5-4670-b10f-dd15977acefe}" ma:internalName="TaxCatchAll" ma:showField="CatchAllData" ma:web="fd4d0d42-efc3-4bfb-af6c-c14eab863c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3C14B3-86B4-4677-B57B-49A0943A1F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CDCA2F-B4BF-44EF-8338-CA65833E0A1E}">
  <ds:schemaRefs>
    <ds:schemaRef ds:uri="184b795a-ff4b-4bd3-80d4-bf63d0774282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d4d0d42-efc3-4bfb-af6c-c14eab863c4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7D7E085-5C9E-47DD-B10D-AEDD26192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b795a-ff4b-4bd3-80d4-bf63d0774282"/>
    <ds:schemaRef ds:uri="fd4d0d42-efc3-4bfb-af6c-c14eab86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3495</TotalTime>
  <Words>1140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Selawik Semilight</vt:lpstr>
      <vt:lpstr>Figtree</vt:lpstr>
      <vt:lpstr>Times New Roman</vt:lpstr>
      <vt:lpstr>Calibri</vt:lpstr>
      <vt:lpstr>Wingdings</vt:lpstr>
      <vt:lpstr>Arial</vt:lpstr>
      <vt:lpstr>Selawik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Sharp</dc:creator>
  <cp:lastModifiedBy>Sharon Halperin</cp:lastModifiedBy>
  <cp:revision>51</cp:revision>
  <dcterms:created xsi:type="dcterms:W3CDTF">2023-04-20T18:48:40Z</dcterms:created>
  <dcterms:modified xsi:type="dcterms:W3CDTF">2023-07-17T14:55:28Z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0x010100887A835CB553ED4F9DAA09AFBB686A9F</vt:lpwstr>
  </property>
</Properties>
</file>