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61" r:id="rId2"/>
    <p:sldId id="921" r:id="rId3"/>
    <p:sldId id="963" r:id="rId4"/>
    <p:sldId id="964" r:id="rId5"/>
    <p:sldId id="965" r:id="rId6"/>
    <p:sldId id="966" r:id="rId7"/>
    <p:sldId id="927" r:id="rId8"/>
    <p:sldId id="977" r:id="rId9"/>
    <p:sldId id="978" r:id="rId10"/>
    <p:sldId id="981" r:id="rId11"/>
    <p:sldId id="982" r:id="rId12"/>
    <p:sldId id="979" r:id="rId13"/>
    <p:sldId id="980" r:id="rId14"/>
    <p:sldId id="945" r:id="rId15"/>
    <p:sldId id="932" r:id="rId16"/>
    <p:sldId id="967" r:id="rId17"/>
    <p:sldId id="968" r:id="rId18"/>
    <p:sldId id="969" r:id="rId19"/>
    <p:sldId id="970" r:id="rId20"/>
    <p:sldId id="973" r:id="rId21"/>
    <p:sldId id="974" r:id="rId22"/>
    <p:sldId id="975" r:id="rId23"/>
    <p:sldId id="976" r:id="rId24"/>
    <p:sldId id="941" r:id="rId25"/>
    <p:sldId id="961" r:id="rId26"/>
    <p:sldId id="942" r:id="rId27"/>
    <p:sldId id="943" r:id="rId28"/>
    <p:sldId id="257"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Selawik Semibold" panose="020B0702040204020203" pitchFamily="34"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24663C-2D0A-3945-10BB-F2D97C62B8B5}" name="Sarah Burke" initials="SB" userId="S::sarah.burke@mredllc.com::fe997e25-cded-4df5-9978-3b6925bcd9fb" providerId="AD"/>
  <p188:author id="{DD1BA981-90AE-7213-DEA8-8B9A70F4BB66}" name="Jeremy Sharp" initials="JS" userId="S::jeremy.sharp@mredllc.com::4d386e52-0663-450f-a212-1a72ffee3f14" providerId="AD"/>
  <p188:author id="{84B58CB3-7460-582F-1173-E963D5AAD4AB}" name="Jon Broadbooks" initials="JB" userId="S::jon@mredllc.com::64565873-3f33-4a7d-ad65-8705a9f8a3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3D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29" autoAdjust="0"/>
    <p:restoredTop sz="94660"/>
  </p:normalViewPr>
  <p:slideViewPr>
    <p:cSldViewPr snapToGrid="0">
      <p:cViewPr varScale="1">
        <p:scale>
          <a:sx n="84" d="100"/>
          <a:sy n="84" d="100"/>
        </p:scale>
        <p:origin x="8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33F74-B2C9-4F69-9F4E-0EA3F4834011}"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0F2C7-A5CC-405D-9799-DBEA624FD7E7}" type="slidenum">
              <a:rPr lang="en-US" smtClean="0"/>
              <a:t>‹#›</a:t>
            </a:fld>
            <a:endParaRPr lang="en-US"/>
          </a:p>
        </p:txBody>
      </p:sp>
    </p:spTree>
    <p:extLst>
      <p:ext uri="{BB962C8B-B14F-4D97-AF65-F5344CB8AC3E}">
        <p14:creationId xmlns:p14="http://schemas.microsoft.com/office/powerpoint/2010/main" val="259034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63C7A6-13A7-1447-EBE5-E4C5836FF6A2}"/>
              </a:ext>
            </a:extLst>
          </p:cNvPr>
          <p:cNvSpPr/>
          <p:nvPr userDrawn="1"/>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comb&#10;&#10;Description automatically generated">
            <a:extLst>
              <a:ext uri="{FF2B5EF4-FFF2-40B4-BE49-F238E27FC236}">
                <a16:creationId xmlns:a16="http://schemas.microsoft.com/office/drawing/2014/main" id="{953A3509-A928-8BDA-72D5-8CB8916BBBA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4186325"/>
            <a:ext cx="1554480" cy="2602762"/>
          </a:xfrm>
          <a:prstGeom prst="rect">
            <a:avLst/>
          </a:prstGeom>
        </p:spPr>
      </p:pic>
      <p:pic>
        <p:nvPicPr>
          <p:cNvPr id="12" name="Picture 11" descr="A picture containing comb&#10;&#10;Description automatically generated">
            <a:extLst>
              <a:ext uri="{FF2B5EF4-FFF2-40B4-BE49-F238E27FC236}">
                <a16:creationId xmlns:a16="http://schemas.microsoft.com/office/drawing/2014/main" id="{40AAC383-6F50-474C-F2AC-A275254D82E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8762997" y="-1"/>
            <a:ext cx="2294467" cy="982127"/>
          </a:xfrm>
          <a:prstGeom prst="rect">
            <a:avLst/>
          </a:prstGeom>
        </p:spPr>
      </p:pic>
      <p:sp>
        <p:nvSpPr>
          <p:cNvPr id="13" name="Rectangle 12">
            <a:extLst>
              <a:ext uri="{FF2B5EF4-FFF2-40B4-BE49-F238E27FC236}">
                <a16:creationId xmlns:a16="http://schemas.microsoft.com/office/drawing/2014/main" id="{CC24EDB1-3124-7765-4088-5621D32F1D02}"/>
              </a:ext>
            </a:extLst>
          </p:cNvPr>
          <p:cNvSpPr/>
          <p:nvPr userDrawn="1"/>
        </p:nvSpPr>
        <p:spPr>
          <a:xfrm flipV="1">
            <a:off x="2042161" y="4830098"/>
            <a:ext cx="2382982" cy="71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EAF672B6-C9BF-D18E-5D78-CC1C9223EED4}"/>
              </a:ext>
            </a:extLst>
          </p:cNvPr>
          <p:cNvSpPr>
            <a:spLocks noGrp="1"/>
          </p:cNvSpPr>
          <p:nvPr>
            <p:ph type="body" sz="quarter" idx="10" hasCustomPrompt="1"/>
          </p:nvPr>
        </p:nvSpPr>
        <p:spPr>
          <a:xfrm>
            <a:off x="1924049" y="4022725"/>
            <a:ext cx="7470471" cy="654050"/>
          </a:xfrm>
        </p:spPr>
        <p:txBody>
          <a:bodyPr>
            <a:noAutofit/>
          </a:bodyPr>
          <a:lstStyle>
            <a:lvl1pPr marL="0" indent="0">
              <a:buNone/>
              <a:defRPr lang="en-US" sz="4200" b="1" kern="1200" dirty="0" smtClean="0">
                <a:solidFill>
                  <a:schemeClr val="bg1"/>
                </a:solidFill>
                <a:latin typeface="Calibri" panose="020F0502020204030204" pitchFamily="34" charset="0"/>
                <a:ea typeface="+mj-ea"/>
                <a:cs typeface="Calibri" panose="020F0502020204030204" pitchFamily="34" charset="0"/>
              </a:defRPr>
            </a:lvl1pPr>
            <a:lvl2pPr>
              <a:defRPr lang="en-US" sz="4000" kern="1200" dirty="0" smtClean="0">
                <a:solidFill>
                  <a:schemeClr val="bg1"/>
                </a:solidFill>
                <a:latin typeface="Selawik Semibold" panose="020B0702040204020203" pitchFamily="34" charset="0"/>
                <a:ea typeface="+mj-ea"/>
                <a:cs typeface="+mj-cs"/>
              </a:defRPr>
            </a:lvl2pPr>
            <a:lvl3pPr>
              <a:defRPr lang="en-US" sz="4000" kern="1200" dirty="0" smtClean="0">
                <a:solidFill>
                  <a:schemeClr val="bg1"/>
                </a:solidFill>
                <a:latin typeface="Selawik Semibold" panose="020B0702040204020203" pitchFamily="34" charset="0"/>
                <a:ea typeface="+mj-ea"/>
                <a:cs typeface="+mj-cs"/>
              </a:defRPr>
            </a:lvl3pPr>
            <a:lvl4pPr>
              <a:defRPr lang="en-US" sz="4000" kern="1200" dirty="0" smtClean="0">
                <a:solidFill>
                  <a:schemeClr val="bg1"/>
                </a:solidFill>
                <a:latin typeface="Selawik Semibold" panose="020B0702040204020203" pitchFamily="34" charset="0"/>
                <a:ea typeface="+mj-ea"/>
                <a:cs typeface="+mj-cs"/>
              </a:defRPr>
            </a:lvl4pPr>
            <a:lvl5pPr>
              <a:defRPr lang="en-US" sz="4000" kern="1200" dirty="0">
                <a:solidFill>
                  <a:schemeClr val="bg1"/>
                </a:solidFill>
                <a:latin typeface="Selawik Semibold" panose="020B0702040204020203" pitchFamily="34" charset="0"/>
                <a:ea typeface="+mj-ea"/>
                <a:cs typeface="+mj-cs"/>
              </a:defRPr>
            </a:lvl5pPr>
          </a:lstStyle>
          <a:p>
            <a:pPr lvl="0"/>
            <a:r>
              <a:rPr lang="en-US" dirty="0"/>
              <a:t>Title goes here</a:t>
            </a:r>
          </a:p>
        </p:txBody>
      </p:sp>
      <p:sp>
        <p:nvSpPr>
          <p:cNvPr id="19" name="Text Placeholder 18">
            <a:extLst>
              <a:ext uri="{FF2B5EF4-FFF2-40B4-BE49-F238E27FC236}">
                <a16:creationId xmlns:a16="http://schemas.microsoft.com/office/drawing/2014/main" id="{DF9D4D6C-5BB7-0E59-0DDC-F9B308620E34}"/>
              </a:ext>
            </a:extLst>
          </p:cNvPr>
          <p:cNvSpPr>
            <a:spLocks noGrp="1"/>
          </p:cNvSpPr>
          <p:nvPr>
            <p:ph type="body" sz="quarter" idx="11" hasCustomPrompt="1"/>
          </p:nvPr>
        </p:nvSpPr>
        <p:spPr>
          <a:xfrm>
            <a:off x="1924050" y="5054600"/>
            <a:ext cx="7470470" cy="477838"/>
          </a:xfrm>
        </p:spPr>
        <p:txBody>
          <a:bodyPr>
            <a:normAutofit/>
          </a:bodyPr>
          <a:lstStyle>
            <a:lvl1pPr marL="0" indent="0">
              <a:buNone/>
              <a:defRPr lang="en-US" sz="2800" kern="1200" dirty="0" smtClean="0">
                <a:solidFill>
                  <a:schemeClr val="bg1"/>
                </a:solidFill>
                <a:latin typeface="Calibri" panose="020F0502020204030204" pitchFamily="34" charset="0"/>
                <a:ea typeface="+mn-ea"/>
                <a:cs typeface="Calibri" panose="020F0502020204030204" pitchFamily="34" charset="0"/>
              </a:defRPr>
            </a:lvl1pPr>
            <a:lvl2pPr>
              <a:defRPr lang="en-US" sz="2600" kern="1200" dirty="0" smtClean="0">
                <a:solidFill>
                  <a:schemeClr val="bg1"/>
                </a:solidFill>
                <a:latin typeface="+mn-lt"/>
                <a:ea typeface="+mn-ea"/>
                <a:cs typeface="+mn-cs"/>
              </a:defRPr>
            </a:lvl2pPr>
            <a:lvl3pPr>
              <a:defRPr lang="en-US" sz="2600" kern="1200" dirty="0" smtClean="0">
                <a:solidFill>
                  <a:schemeClr val="bg1"/>
                </a:solidFill>
                <a:latin typeface="+mn-lt"/>
                <a:ea typeface="+mn-ea"/>
                <a:cs typeface="+mn-cs"/>
              </a:defRPr>
            </a:lvl3pPr>
            <a:lvl4pPr>
              <a:defRPr lang="en-US" sz="2600" kern="1200" dirty="0" smtClean="0">
                <a:solidFill>
                  <a:schemeClr val="bg1"/>
                </a:solidFill>
                <a:latin typeface="+mn-lt"/>
                <a:ea typeface="+mn-ea"/>
                <a:cs typeface="+mn-cs"/>
              </a:defRPr>
            </a:lvl4pPr>
            <a:lvl5pPr marL="1828800" indent="0">
              <a:buNone/>
              <a:defRPr lang="en-US" sz="2600" kern="1200" dirty="0">
                <a:solidFill>
                  <a:schemeClr val="bg1"/>
                </a:solidFill>
                <a:latin typeface="+mn-lt"/>
                <a:ea typeface="+mn-ea"/>
                <a:cs typeface="+mn-cs"/>
              </a:defRPr>
            </a:lvl5pPr>
          </a:lstStyle>
          <a:p>
            <a:pPr lvl="0"/>
            <a:r>
              <a:rPr lang="en-US" dirty="0"/>
              <a:t>Subtitle goes here | 9.14.22</a:t>
            </a:r>
          </a:p>
        </p:txBody>
      </p:sp>
      <p:pic>
        <p:nvPicPr>
          <p:cNvPr id="2" name="Picture 1" descr="A picture containing text, clipart&#10;&#10;Description automatically generated">
            <a:extLst>
              <a:ext uri="{FF2B5EF4-FFF2-40B4-BE49-F238E27FC236}">
                <a16:creationId xmlns:a16="http://schemas.microsoft.com/office/drawing/2014/main" id="{994D4B56-A887-BE4E-F528-1C6FF094491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38815" y="531015"/>
            <a:ext cx="2134617" cy="405878"/>
          </a:xfrm>
          <a:prstGeom prst="rect">
            <a:avLst/>
          </a:prstGeom>
        </p:spPr>
      </p:pic>
    </p:spTree>
    <p:extLst>
      <p:ext uri="{BB962C8B-B14F-4D97-AF65-F5344CB8AC3E}">
        <p14:creationId xmlns:p14="http://schemas.microsoft.com/office/powerpoint/2010/main" val="88787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70A88-03C5-3CBF-EE9B-87FAAB9801D9}"/>
              </a:ext>
            </a:extLst>
          </p:cNvPr>
          <p:cNvSpPr/>
          <p:nvPr userDrawn="1"/>
        </p:nvSpPr>
        <p:spPr>
          <a:xfrm>
            <a:off x="0" y="6622473"/>
            <a:ext cx="3990109" cy="235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10;&#10;Description automatically generated">
            <a:extLst>
              <a:ext uri="{FF2B5EF4-FFF2-40B4-BE49-F238E27FC236}">
                <a16:creationId xmlns:a16="http://schemas.microsoft.com/office/drawing/2014/main" id="{9EB4704F-3CBE-BA65-BD49-13A213C28D4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4040"/>
          <a:stretch/>
        </p:blipFill>
        <p:spPr>
          <a:xfrm>
            <a:off x="6927267" y="-297804"/>
            <a:ext cx="5264733" cy="928118"/>
          </a:xfrm>
          <a:prstGeom prst="rect">
            <a:avLst/>
          </a:prstGeom>
        </p:spPr>
      </p:pic>
      <p:sp>
        <p:nvSpPr>
          <p:cNvPr id="16" name="Text Placeholder 15">
            <a:extLst>
              <a:ext uri="{FF2B5EF4-FFF2-40B4-BE49-F238E27FC236}">
                <a16:creationId xmlns:a16="http://schemas.microsoft.com/office/drawing/2014/main" id="{13A3FA35-2544-7B12-54FB-9A9C872AAC85}"/>
              </a:ext>
            </a:extLst>
          </p:cNvPr>
          <p:cNvSpPr>
            <a:spLocks noGrp="1"/>
          </p:cNvSpPr>
          <p:nvPr>
            <p:ph type="body" sz="quarter" idx="10" hasCustomPrompt="1"/>
          </p:nvPr>
        </p:nvSpPr>
        <p:spPr>
          <a:xfrm>
            <a:off x="612774" y="4686300"/>
            <a:ext cx="8809017" cy="652463"/>
          </a:xfrm>
        </p:spPr>
        <p:txBody>
          <a:bodyPr>
            <a:noAutofit/>
          </a:bodyPr>
          <a:lstStyle>
            <a:lvl1pPr marL="0" indent="0">
              <a:buNone/>
              <a:defRPr lang="en-US" sz="4200" b="1" kern="1200" dirty="0">
                <a:solidFill>
                  <a:schemeClr val="tx1"/>
                </a:solidFill>
                <a:latin typeface="Calibri" panose="020F0502020204030204" pitchFamily="34" charset="0"/>
                <a:ea typeface="+mj-ea"/>
                <a:cs typeface="Calibri" panose="020F0502020204030204" pitchFamily="34" charset="0"/>
              </a:defRPr>
            </a:lvl1pPr>
          </a:lstStyle>
          <a:p>
            <a:pPr lvl="0"/>
            <a:r>
              <a:rPr lang="en-US" dirty="0"/>
              <a:t>Title goes here</a:t>
            </a:r>
          </a:p>
        </p:txBody>
      </p:sp>
      <p:sp>
        <p:nvSpPr>
          <p:cNvPr id="18" name="Text Placeholder 17">
            <a:extLst>
              <a:ext uri="{FF2B5EF4-FFF2-40B4-BE49-F238E27FC236}">
                <a16:creationId xmlns:a16="http://schemas.microsoft.com/office/drawing/2014/main" id="{20A257DD-BA8F-93B6-D00D-3AE6DECE9F5C}"/>
              </a:ext>
            </a:extLst>
          </p:cNvPr>
          <p:cNvSpPr>
            <a:spLocks noGrp="1"/>
          </p:cNvSpPr>
          <p:nvPr>
            <p:ph type="body" sz="quarter" idx="11" hasCustomPrompt="1"/>
          </p:nvPr>
        </p:nvSpPr>
        <p:spPr>
          <a:xfrm>
            <a:off x="612774" y="5480050"/>
            <a:ext cx="8809016" cy="446188"/>
          </a:xfrm>
        </p:spPr>
        <p:txBody>
          <a:bodyPr>
            <a:noAutofit/>
          </a:bodyPr>
          <a:lstStyle>
            <a:lvl1pPr marL="0" indent="0">
              <a:buNone/>
              <a:defRPr sz="2800">
                <a:latin typeface="Calibri" panose="020F0502020204030204" pitchFamily="34" charset="0"/>
                <a:cs typeface="Calibri" panose="020F0502020204030204" pitchFamily="34" charset="0"/>
              </a:defRPr>
            </a:lvl1pPr>
          </a:lstStyle>
          <a:p>
            <a:pPr lvl="0"/>
            <a:r>
              <a:rPr lang="en-US" dirty="0"/>
              <a:t>Subtitle goes here | 9.14.22</a:t>
            </a:r>
          </a:p>
        </p:txBody>
      </p:sp>
      <p:pic>
        <p:nvPicPr>
          <p:cNvPr id="2" name="Picture 1" descr="A picture containing text, clipart&#10;&#10;Description automatically generated">
            <a:extLst>
              <a:ext uri="{FF2B5EF4-FFF2-40B4-BE49-F238E27FC236}">
                <a16:creationId xmlns:a16="http://schemas.microsoft.com/office/drawing/2014/main" id="{C7E8708A-4062-6EC6-0352-BA5C23A7541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0197" y="533548"/>
            <a:ext cx="2094309" cy="398214"/>
          </a:xfrm>
          <a:prstGeom prst="rect">
            <a:avLst/>
          </a:prstGeom>
        </p:spPr>
      </p:pic>
    </p:spTree>
    <p:extLst>
      <p:ext uri="{BB962C8B-B14F-4D97-AF65-F5344CB8AC3E}">
        <p14:creationId xmlns:p14="http://schemas.microsoft.com/office/powerpoint/2010/main" val="366055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descr="A picture containing comb&#10;&#10;Description automatically generated">
            <a:extLst>
              <a:ext uri="{FF2B5EF4-FFF2-40B4-BE49-F238E27FC236}">
                <a16:creationId xmlns:a16="http://schemas.microsoft.com/office/drawing/2014/main" id="{7FD04125-B6E2-2DAA-BD7B-F86222C7830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4566019"/>
            <a:ext cx="1805940" cy="2291981"/>
          </a:xfrm>
          <a:prstGeom prst="rect">
            <a:avLst/>
          </a:prstGeom>
        </p:spPr>
      </p:pic>
      <p:pic>
        <p:nvPicPr>
          <p:cNvPr id="10" name="Picture 9" descr="A picture containing comb&#10;&#10;Description automatically generated">
            <a:extLst>
              <a:ext uri="{FF2B5EF4-FFF2-40B4-BE49-F238E27FC236}">
                <a16:creationId xmlns:a16="http://schemas.microsoft.com/office/drawing/2014/main" id="{B201DD11-D28B-0D6F-984D-A1FD2A0AA84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946413" y="1608665"/>
            <a:ext cx="1245587" cy="2160646"/>
          </a:xfrm>
          <a:prstGeom prst="rect">
            <a:avLst/>
          </a:prstGeom>
        </p:spPr>
      </p:pic>
      <p:sp>
        <p:nvSpPr>
          <p:cNvPr id="16" name="Rectangle 15">
            <a:extLst>
              <a:ext uri="{FF2B5EF4-FFF2-40B4-BE49-F238E27FC236}">
                <a16:creationId xmlns:a16="http://schemas.microsoft.com/office/drawing/2014/main" id="{257D028E-E5F9-20E4-D104-414EC1E84FBC}"/>
              </a:ext>
            </a:extLst>
          </p:cNvPr>
          <p:cNvSpPr/>
          <p:nvPr userDrawn="1"/>
        </p:nvSpPr>
        <p:spPr>
          <a:xfrm flipV="1">
            <a:off x="5585459" y="1582415"/>
            <a:ext cx="1021081" cy="73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E1298F37-68CE-FCD0-7E64-1F97A708F4EC}"/>
              </a:ext>
            </a:extLst>
          </p:cNvPr>
          <p:cNvSpPr>
            <a:spLocks noGrp="1"/>
          </p:cNvSpPr>
          <p:nvPr>
            <p:ph type="body" sz="quarter" idx="10" hasCustomPrompt="1"/>
          </p:nvPr>
        </p:nvSpPr>
        <p:spPr>
          <a:xfrm>
            <a:off x="4596605" y="869357"/>
            <a:ext cx="2998787" cy="644525"/>
          </a:xfrm>
        </p:spPr>
        <p:txBody>
          <a:bodyPr>
            <a:normAutofit/>
          </a:bodyPr>
          <a:lstStyle>
            <a:lvl1pPr marL="0" indent="0" algn="ctr">
              <a:buNone/>
              <a:defRPr lang="en-US" sz="3900" b="1" kern="1200" dirty="0">
                <a:solidFill>
                  <a:schemeClr val="tx1"/>
                </a:solidFill>
                <a:latin typeface="Calibri" panose="020F0502020204030204" pitchFamily="34" charset="0"/>
                <a:ea typeface="+mj-ea"/>
                <a:cs typeface="Calibri" panose="020F0502020204030204" pitchFamily="34" charset="0"/>
              </a:defRPr>
            </a:lvl1pPr>
          </a:lstStyle>
          <a:p>
            <a:pPr lvl="0"/>
            <a:r>
              <a:rPr lang="en-US" dirty="0"/>
              <a:t>Agenda</a:t>
            </a:r>
          </a:p>
        </p:txBody>
      </p:sp>
      <p:sp>
        <p:nvSpPr>
          <p:cNvPr id="20" name="Text Placeholder 19">
            <a:extLst>
              <a:ext uri="{FF2B5EF4-FFF2-40B4-BE49-F238E27FC236}">
                <a16:creationId xmlns:a16="http://schemas.microsoft.com/office/drawing/2014/main" id="{0B195CE0-954C-E90D-2567-C281E661E794}"/>
              </a:ext>
            </a:extLst>
          </p:cNvPr>
          <p:cNvSpPr>
            <a:spLocks noGrp="1"/>
          </p:cNvSpPr>
          <p:nvPr>
            <p:ph type="body" sz="quarter" idx="11" hasCustomPrompt="1"/>
          </p:nvPr>
        </p:nvSpPr>
        <p:spPr>
          <a:xfrm>
            <a:off x="3850056" y="2110061"/>
            <a:ext cx="4491883" cy="3810832"/>
          </a:xfrm>
        </p:spPr>
        <p:txBody>
          <a:bodyPr/>
          <a:lstStyle>
            <a:lvl1pPr>
              <a:defRPr>
                <a:latin typeface="Calibri" panose="020F0502020204030204" pitchFamily="34" charset="0"/>
                <a:cs typeface="Calibri" panose="020F0502020204030204" pitchFamily="34" charset="0"/>
              </a:defRPr>
            </a:lvl1pPr>
          </a:lstStyle>
          <a:p>
            <a:pPr lvl="0"/>
            <a:r>
              <a:rPr lang="en-US" dirty="0"/>
              <a:t>Content</a:t>
            </a:r>
          </a:p>
          <a:p>
            <a:pPr lvl="0"/>
            <a:r>
              <a:rPr lang="en-US" dirty="0"/>
              <a:t>Content</a:t>
            </a:r>
          </a:p>
          <a:p>
            <a:pPr lvl="0"/>
            <a:r>
              <a:rPr lang="en-US" dirty="0"/>
              <a:t>Content</a:t>
            </a:r>
          </a:p>
        </p:txBody>
      </p:sp>
      <p:pic>
        <p:nvPicPr>
          <p:cNvPr id="2" name="Picture 1" descr="A picture containing text, clipart&#10;&#10;Description automatically generated">
            <a:extLst>
              <a:ext uri="{FF2B5EF4-FFF2-40B4-BE49-F238E27FC236}">
                <a16:creationId xmlns:a16="http://schemas.microsoft.com/office/drawing/2014/main" id="{F56DA566-0CE9-4EFA-2877-5AEB3EAC544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4019" y="6385476"/>
            <a:ext cx="1399772" cy="266154"/>
          </a:xfrm>
          <a:prstGeom prst="rect">
            <a:avLst/>
          </a:prstGeom>
        </p:spPr>
      </p:pic>
    </p:spTree>
    <p:extLst>
      <p:ext uri="{BB962C8B-B14F-4D97-AF65-F5344CB8AC3E}">
        <p14:creationId xmlns:p14="http://schemas.microsoft.com/office/powerpoint/2010/main" val="229436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AE6EDE-EE5A-870D-3D55-9458BD0B9CB1}"/>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comb&#10;&#10;Description automatically generated">
            <a:extLst>
              <a:ext uri="{FF2B5EF4-FFF2-40B4-BE49-F238E27FC236}">
                <a16:creationId xmlns:a16="http://schemas.microsoft.com/office/drawing/2014/main" id="{A74BE7C5-787D-F3FC-4697-022AB72D826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102599" y="0"/>
            <a:ext cx="2624667" cy="1544346"/>
          </a:xfrm>
          <a:prstGeom prst="rect">
            <a:avLst/>
          </a:prstGeom>
        </p:spPr>
      </p:pic>
      <p:pic>
        <p:nvPicPr>
          <p:cNvPr id="13" name="Picture 12" descr="A picture containing comb&#10;&#10;Description automatically generated">
            <a:extLst>
              <a:ext uri="{FF2B5EF4-FFF2-40B4-BE49-F238E27FC236}">
                <a16:creationId xmlns:a16="http://schemas.microsoft.com/office/drawing/2014/main" id="{E0AB70E7-6323-BFA4-AF1C-77594B51D559}"/>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613206" y="5350989"/>
            <a:ext cx="2959723" cy="1507011"/>
          </a:xfrm>
          <a:prstGeom prst="rect">
            <a:avLst/>
          </a:prstGeom>
        </p:spPr>
      </p:pic>
      <p:sp>
        <p:nvSpPr>
          <p:cNvPr id="19" name="Text Placeholder 18">
            <a:extLst>
              <a:ext uri="{FF2B5EF4-FFF2-40B4-BE49-F238E27FC236}">
                <a16:creationId xmlns:a16="http://schemas.microsoft.com/office/drawing/2014/main" id="{7AE617B1-3DA1-95A6-E412-90CE56FB011C}"/>
              </a:ext>
            </a:extLst>
          </p:cNvPr>
          <p:cNvSpPr>
            <a:spLocks noGrp="1"/>
          </p:cNvSpPr>
          <p:nvPr>
            <p:ph type="body" sz="quarter" idx="10" hasCustomPrompt="1"/>
          </p:nvPr>
        </p:nvSpPr>
        <p:spPr>
          <a:xfrm>
            <a:off x="3164681" y="3116518"/>
            <a:ext cx="5862637" cy="572397"/>
          </a:xfrm>
        </p:spPr>
        <p:txBody>
          <a:bodyPr>
            <a:noAutofit/>
          </a:bodyPr>
          <a:lstStyle>
            <a:lvl1pPr marL="0" indent="0" algn="ctr">
              <a:buNone/>
              <a:defRPr sz="4200" b="1">
                <a:solidFill>
                  <a:schemeClr val="bg1"/>
                </a:solidFill>
                <a:latin typeface="Calibri" panose="020F0502020204030204" pitchFamily="34" charset="0"/>
                <a:cs typeface="Calibri" panose="020F0502020204030204" pitchFamily="34" charset="0"/>
              </a:defRPr>
            </a:lvl1pPr>
          </a:lstStyle>
          <a:p>
            <a:pPr lvl="0"/>
            <a:r>
              <a:rPr lang="en-US" dirty="0"/>
              <a:t>Section Break Title</a:t>
            </a:r>
          </a:p>
        </p:txBody>
      </p:sp>
      <p:pic>
        <p:nvPicPr>
          <p:cNvPr id="2" name="Picture 1" descr="A picture containing text, clipart&#10;&#10;Description automatically generated">
            <a:extLst>
              <a:ext uri="{FF2B5EF4-FFF2-40B4-BE49-F238E27FC236}">
                <a16:creationId xmlns:a16="http://schemas.microsoft.com/office/drawing/2014/main" id="{C3F4C2B8-A199-1E07-60A8-F75420909D4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5999" y="6374659"/>
            <a:ext cx="1394630" cy="265176"/>
          </a:xfrm>
          <a:prstGeom prst="rect">
            <a:avLst/>
          </a:prstGeom>
        </p:spPr>
      </p:pic>
    </p:spTree>
    <p:extLst>
      <p:ext uri="{BB962C8B-B14F-4D97-AF65-F5344CB8AC3E}">
        <p14:creationId xmlns:p14="http://schemas.microsoft.com/office/powerpoint/2010/main" val="22524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Align Content">
    <p:spTree>
      <p:nvGrpSpPr>
        <p:cNvPr id="1" name=""/>
        <p:cNvGrpSpPr/>
        <p:nvPr/>
      </p:nvGrpSpPr>
      <p:grpSpPr>
        <a:xfrm>
          <a:off x="0" y="0"/>
          <a:ext cx="0" cy="0"/>
          <a:chOff x="0" y="0"/>
          <a:chExt cx="0" cy="0"/>
        </a:xfrm>
      </p:grpSpPr>
      <p:pic>
        <p:nvPicPr>
          <p:cNvPr id="8" name="Picture 7" descr="A picture containing shape">
            <a:extLst>
              <a:ext uri="{FF2B5EF4-FFF2-40B4-BE49-F238E27FC236}">
                <a16:creationId xmlns:a16="http://schemas.microsoft.com/office/drawing/2014/main" id="{6265B4C6-C9C3-0417-0F57-D4625667FA3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6277095"/>
            <a:ext cx="4236725" cy="580905"/>
          </a:xfrm>
          <a:prstGeom prst="rect">
            <a:avLst/>
          </a:prstGeom>
        </p:spPr>
      </p:pic>
      <p:sp>
        <p:nvSpPr>
          <p:cNvPr id="11" name="Text Placeholder 10">
            <a:extLst>
              <a:ext uri="{FF2B5EF4-FFF2-40B4-BE49-F238E27FC236}">
                <a16:creationId xmlns:a16="http://schemas.microsoft.com/office/drawing/2014/main" id="{7ADB9469-4621-8A23-116C-122D3AD57F9F}"/>
              </a:ext>
            </a:extLst>
          </p:cNvPr>
          <p:cNvSpPr>
            <a:spLocks noGrp="1"/>
          </p:cNvSpPr>
          <p:nvPr>
            <p:ph type="body" sz="quarter" idx="10" hasCustomPrompt="1"/>
          </p:nvPr>
        </p:nvSpPr>
        <p:spPr>
          <a:xfrm>
            <a:off x="655320" y="588409"/>
            <a:ext cx="10824784" cy="708025"/>
          </a:xfrm>
        </p:spPr>
        <p:txBody>
          <a:bodyPr>
            <a:normAutofit/>
          </a:bodyPr>
          <a:lstStyle>
            <a:lvl1pPr marL="0" indent="0">
              <a:buNone/>
              <a:defRPr lang="en-US" sz="3900" b="1" kern="1200" dirty="0">
                <a:solidFill>
                  <a:schemeClr val="tx1"/>
                </a:solidFill>
                <a:latin typeface="Calibri" panose="020F0502020204030204" pitchFamily="34" charset="0"/>
                <a:ea typeface="+mj-ea"/>
                <a:cs typeface="Calibri" panose="020F0502020204030204" pitchFamily="34" charset="0"/>
              </a:defRPr>
            </a:lvl1pPr>
          </a:lstStyle>
          <a:p>
            <a:pPr lvl="0"/>
            <a:r>
              <a:rPr lang="en-US" dirty="0"/>
              <a:t>Title goes here</a:t>
            </a:r>
          </a:p>
        </p:txBody>
      </p:sp>
      <p:sp>
        <p:nvSpPr>
          <p:cNvPr id="13" name="Text Placeholder 12">
            <a:extLst>
              <a:ext uri="{FF2B5EF4-FFF2-40B4-BE49-F238E27FC236}">
                <a16:creationId xmlns:a16="http://schemas.microsoft.com/office/drawing/2014/main" id="{26A0B86A-06F1-84EE-A8E3-2DBAAAE87BC5}"/>
              </a:ext>
            </a:extLst>
          </p:cNvPr>
          <p:cNvSpPr>
            <a:spLocks noGrp="1"/>
          </p:cNvSpPr>
          <p:nvPr>
            <p:ph type="body" sz="quarter" idx="11"/>
          </p:nvPr>
        </p:nvSpPr>
        <p:spPr>
          <a:xfrm>
            <a:off x="655320" y="1847937"/>
            <a:ext cx="10824784" cy="412071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5FDC0A5C-B231-6A8C-96AF-52D6D82EE9C8}"/>
              </a:ext>
            </a:extLst>
          </p:cNvPr>
          <p:cNvSpPr/>
          <p:nvPr userDrawn="1"/>
        </p:nvSpPr>
        <p:spPr>
          <a:xfrm>
            <a:off x="0" y="0"/>
            <a:ext cx="220980" cy="13707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ext, clipart&#10;&#10;Description automatically generated">
            <a:extLst>
              <a:ext uri="{FF2B5EF4-FFF2-40B4-BE49-F238E27FC236}">
                <a16:creationId xmlns:a16="http://schemas.microsoft.com/office/drawing/2014/main" id="{F2DA77A2-D790-CA42-76EE-D13317CB230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4019" y="6385476"/>
            <a:ext cx="1399772" cy="266154"/>
          </a:xfrm>
          <a:prstGeom prst="rect">
            <a:avLst/>
          </a:prstGeom>
        </p:spPr>
      </p:pic>
    </p:spTree>
    <p:extLst>
      <p:ext uri="{BB962C8B-B14F-4D97-AF65-F5344CB8AC3E}">
        <p14:creationId xmlns:p14="http://schemas.microsoft.com/office/powerpoint/2010/main" val="267568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nter Content">
    <p:spTree>
      <p:nvGrpSpPr>
        <p:cNvPr id="1" name=""/>
        <p:cNvGrpSpPr/>
        <p:nvPr/>
      </p:nvGrpSpPr>
      <p:grpSpPr>
        <a:xfrm>
          <a:off x="0" y="0"/>
          <a:ext cx="0" cy="0"/>
          <a:chOff x="0" y="0"/>
          <a:chExt cx="0" cy="0"/>
        </a:xfrm>
      </p:grpSpPr>
      <p:pic>
        <p:nvPicPr>
          <p:cNvPr id="8" name="Picture 7" descr="A picture containing shape">
            <a:extLst>
              <a:ext uri="{FF2B5EF4-FFF2-40B4-BE49-F238E27FC236}">
                <a16:creationId xmlns:a16="http://schemas.microsoft.com/office/drawing/2014/main" id="{6265B4C6-C9C3-0417-0F57-D4625667FA3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6277095"/>
            <a:ext cx="4236725" cy="580905"/>
          </a:xfrm>
          <a:prstGeom prst="rect">
            <a:avLst/>
          </a:prstGeom>
        </p:spPr>
      </p:pic>
      <p:sp>
        <p:nvSpPr>
          <p:cNvPr id="2" name="Text Placeholder 10">
            <a:extLst>
              <a:ext uri="{FF2B5EF4-FFF2-40B4-BE49-F238E27FC236}">
                <a16:creationId xmlns:a16="http://schemas.microsoft.com/office/drawing/2014/main" id="{0184C3F2-6851-4EAA-A483-9C2227607299}"/>
              </a:ext>
            </a:extLst>
          </p:cNvPr>
          <p:cNvSpPr>
            <a:spLocks noGrp="1"/>
          </p:cNvSpPr>
          <p:nvPr>
            <p:ph type="body" sz="quarter" idx="10" hasCustomPrompt="1"/>
          </p:nvPr>
        </p:nvSpPr>
        <p:spPr>
          <a:xfrm>
            <a:off x="655320" y="588409"/>
            <a:ext cx="10749310" cy="708025"/>
          </a:xfrm>
        </p:spPr>
        <p:txBody>
          <a:bodyPr>
            <a:normAutofit/>
          </a:bodyPr>
          <a:lstStyle>
            <a:lvl1pPr marL="0" indent="0" algn="ctr">
              <a:buNone/>
              <a:defRPr lang="en-US" sz="3900" b="1" kern="1200" dirty="0">
                <a:solidFill>
                  <a:schemeClr val="tx1"/>
                </a:solidFill>
                <a:latin typeface="Calibri" panose="020F0502020204030204" pitchFamily="34" charset="0"/>
                <a:ea typeface="+mj-ea"/>
                <a:cs typeface="Calibri" panose="020F0502020204030204" pitchFamily="34" charset="0"/>
              </a:defRPr>
            </a:lvl1pPr>
          </a:lstStyle>
          <a:p>
            <a:pPr lvl="0"/>
            <a:r>
              <a:rPr lang="en-US" dirty="0"/>
              <a:t>Title goes here</a:t>
            </a:r>
          </a:p>
        </p:txBody>
      </p:sp>
      <p:sp>
        <p:nvSpPr>
          <p:cNvPr id="3" name="Text Placeholder 12">
            <a:extLst>
              <a:ext uri="{FF2B5EF4-FFF2-40B4-BE49-F238E27FC236}">
                <a16:creationId xmlns:a16="http://schemas.microsoft.com/office/drawing/2014/main" id="{9181E3E2-5C45-9EF8-9A26-645D23C3543C}"/>
              </a:ext>
            </a:extLst>
          </p:cNvPr>
          <p:cNvSpPr>
            <a:spLocks noGrp="1"/>
          </p:cNvSpPr>
          <p:nvPr>
            <p:ph type="body" sz="quarter" idx="11"/>
          </p:nvPr>
        </p:nvSpPr>
        <p:spPr>
          <a:xfrm>
            <a:off x="655320" y="1847937"/>
            <a:ext cx="10749310" cy="412071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picture containing text, clipart&#10;&#10;Description automatically generated">
            <a:extLst>
              <a:ext uri="{FF2B5EF4-FFF2-40B4-BE49-F238E27FC236}">
                <a16:creationId xmlns:a16="http://schemas.microsoft.com/office/drawing/2014/main" id="{F9BD3C6C-CBB6-0020-069F-9DC06C62F2E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4019" y="6385476"/>
            <a:ext cx="1399772" cy="266154"/>
          </a:xfrm>
          <a:prstGeom prst="rect">
            <a:avLst/>
          </a:prstGeom>
        </p:spPr>
      </p:pic>
    </p:spTree>
    <p:extLst>
      <p:ext uri="{BB962C8B-B14F-4D97-AF65-F5344CB8AC3E}">
        <p14:creationId xmlns:p14="http://schemas.microsoft.com/office/powerpoint/2010/main" val="237133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992CB803-C573-5A41-9335-E96A9775807A}"/>
              </a:ext>
            </a:extLst>
          </p:cNvPr>
          <p:cNvSpPr>
            <a:spLocks noGrp="1"/>
          </p:cNvSpPr>
          <p:nvPr>
            <p:ph type="body" sz="quarter" idx="10" hasCustomPrompt="1"/>
          </p:nvPr>
        </p:nvSpPr>
        <p:spPr>
          <a:xfrm>
            <a:off x="655320" y="588409"/>
            <a:ext cx="10837310" cy="708025"/>
          </a:xfrm>
        </p:spPr>
        <p:txBody>
          <a:bodyPr>
            <a:normAutofit/>
          </a:bodyPr>
          <a:lstStyle>
            <a:lvl1pPr marL="0" indent="0">
              <a:buNone/>
              <a:defRPr lang="en-US" sz="3900" b="1" kern="1200" dirty="0">
                <a:solidFill>
                  <a:schemeClr val="tx1"/>
                </a:solidFill>
                <a:latin typeface="Calibri" panose="020F0502020204030204" pitchFamily="34" charset="0"/>
                <a:ea typeface="+mj-ea"/>
                <a:cs typeface="Calibri" panose="020F0502020204030204" pitchFamily="34" charset="0"/>
              </a:defRPr>
            </a:lvl1pPr>
          </a:lstStyle>
          <a:p>
            <a:pPr lvl="0"/>
            <a:r>
              <a:rPr lang="en-US" dirty="0"/>
              <a:t>Title goes here</a:t>
            </a:r>
          </a:p>
        </p:txBody>
      </p:sp>
      <p:sp>
        <p:nvSpPr>
          <p:cNvPr id="10" name="Text Placeholder 12">
            <a:extLst>
              <a:ext uri="{FF2B5EF4-FFF2-40B4-BE49-F238E27FC236}">
                <a16:creationId xmlns:a16="http://schemas.microsoft.com/office/drawing/2014/main" id="{BDAB510B-79CF-4F71-C69F-D96C013812E2}"/>
              </a:ext>
            </a:extLst>
          </p:cNvPr>
          <p:cNvSpPr>
            <a:spLocks noGrp="1"/>
          </p:cNvSpPr>
          <p:nvPr>
            <p:ph type="body" sz="quarter" idx="11"/>
          </p:nvPr>
        </p:nvSpPr>
        <p:spPr>
          <a:xfrm>
            <a:off x="655320" y="1847937"/>
            <a:ext cx="4737135" cy="412071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2">
            <a:extLst>
              <a:ext uri="{FF2B5EF4-FFF2-40B4-BE49-F238E27FC236}">
                <a16:creationId xmlns:a16="http://schemas.microsoft.com/office/drawing/2014/main" id="{91C6EFA5-E91B-9627-B9F7-000ED7D0803E}"/>
              </a:ext>
            </a:extLst>
          </p:cNvPr>
          <p:cNvSpPr>
            <a:spLocks noGrp="1"/>
          </p:cNvSpPr>
          <p:nvPr>
            <p:ph type="body" sz="quarter" idx="12"/>
          </p:nvPr>
        </p:nvSpPr>
        <p:spPr>
          <a:xfrm>
            <a:off x="6193912" y="1847936"/>
            <a:ext cx="4737135" cy="412071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A picture containing shape">
            <a:extLst>
              <a:ext uri="{FF2B5EF4-FFF2-40B4-BE49-F238E27FC236}">
                <a16:creationId xmlns:a16="http://schemas.microsoft.com/office/drawing/2014/main" id="{A6198E34-4960-6506-52B5-737A9380F71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6277095"/>
            <a:ext cx="4236725" cy="580905"/>
          </a:xfrm>
          <a:prstGeom prst="rect">
            <a:avLst/>
          </a:prstGeom>
        </p:spPr>
      </p:pic>
      <p:sp>
        <p:nvSpPr>
          <p:cNvPr id="4" name="Rectangle 3">
            <a:extLst>
              <a:ext uri="{FF2B5EF4-FFF2-40B4-BE49-F238E27FC236}">
                <a16:creationId xmlns:a16="http://schemas.microsoft.com/office/drawing/2014/main" id="{5BA42968-DB5C-27BD-7FC8-0A2B0DD57C50}"/>
              </a:ext>
            </a:extLst>
          </p:cNvPr>
          <p:cNvSpPr/>
          <p:nvPr userDrawn="1"/>
        </p:nvSpPr>
        <p:spPr>
          <a:xfrm>
            <a:off x="0" y="0"/>
            <a:ext cx="220980" cy="13707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ext, clipart&#10;&#10;Description automatically generated">
            <a:extLst>
              <a:ext uri="{FF2B5EF4-FFF2-40B4-BE49-F238E27FC236}">
                <a16:creationId xmlns:a16="http://schemas.microsoft.com/office/drawing/2014/main" id="{A14F355A-CAFD-BEC0-BA91-09FC2311C47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4019" y="6385476"/>
            <a:ext cx="1399772" cy="266154"/>
          </a:xfrm>
          <a:prstGeom prst="rect">
            <a:avLst/>
          </a:prstGeom>
        </p:spPr>
      </p:pic>
    </p:spTree>
    <p:extLst>
      <p:ext uri="{BB962C8B-B14F-4D97-AF65-F5344CB8AC3E}">
        <p14:creationId xmlns:p14="http://schemas.microsoft.com/office/powerpoint/2010/main" val="141231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e Slide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63C7A6-13A7-1447-EBE5-E4C5836FF6A2}"/>
              </a:ext>
            </a:extLst>
          </p:cNvPr>
          <p:cNvSpPr/>
          <p:nvPr userDrawn="1"/>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omb&#10;&#10;Description automatically generated">
            <a:extLst>
              <a:ext uri="{FF2B5EF4-FFF2-40B4-BE49-F238E27FC236}">
                <a16:creationId xmlns:a16="http://schemas.microsoft.com/office/drawing/2014/main" id="{953A3509-A928-8BDA-72D5-8CB8916BBBA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4186325"/>
            <a:ext cx="1554480" cy="2602762"/>
          </a:xfrm>
          <a:prstGeom prst="rect">
            <a:avLst/>
          </a:prstGeom>
        </p:spPr>
      </p:pic>
      <p:pic>
        <p:nvPicPr>
          <p:cNvPr id="12" name="Picture 11" descr="A picture containing comb&#10;&#10;Description automatically generated">
            <a:extLst>
              <a:ext uri="{FF2B5EF4-FFF2-40B4-BE49-F238E27FC236}">
                <a16:creationId xmlns:a16="http://schemas.microsoft.com/office/drawing/2014/main" id="{40AAC383-6F50-474C-F2AC-A275254D82E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8762997" y="-1"/>
            <a:ext cx="2294467" cy="982127"/>
          </a:xfrm>
          <a:prstGeom prst="rect">
            <a:avLst/>
          </a:prstGeom>
        </p:spPr>
      </p:pic>
      <p:sp>
        <p:nvSpPr>
          <p:cNvPr id="13" name="Rectangle 12">
            <a:extLst>
              <a:ext uri="{FF2B5EF4-FFF2-40B4-BE49-F238E27FC236}">
                <a16:creationId xmlns:a16="http://schemas.microsoft.com/office/drawing/2014/main" id="{CC24EDB1-3124-7765-4088-5621D32F1D02}"/>
              </a:ext>
            </a:extLst>
          </p:cNvPr>
          <p:cNvSpPr/>
          <p:nvPr userDrawn="1"/>
        </p:nvSpPr>
        <p:spPr>
          <a:xfrm flipV="1">
            <a:off x="2042161" y="4830098"/>
            <a:ext cx="2382982" cy="71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EAF672B6-C9BF-D18E-5D78-CC1C9223EED4}"/>
              </a:ext>
            </a:extLst>
          </p:cNvPr>
          <p:cNvSpPr>
            <a:spLocks noGrp="1"/>
          </p:cNvSpPr>
          <p:nvPr>
            <p:ph type="body" sz="quarter" idx="10" hasCustomPrompt="1"/>
          </p:nvPr>
        </p:nvSpPr>
        <p:spPr>
          <a:xfrm>
            <a:off x="1924050" y="4022725"/>
            <a:ext cx="6079844" cy="654050"/>
          </a:xfrm>
        </p:spPr>
        <p:txBody>
          <a:bodyPr>
            <a:noAutofit/>
          </a:bodyPr>
          <a:lstStyle>
            <a:lvl1pPr marL="0" indent="0">
              <a:buNone/>
              <a:defRPr lang="en-US" sz="4200" b="1" kern="1200" dirty="0" smtClean="0">
                <a:solidFill>
                  <a:schemeClr val="bg1"/>
                </a:solidFill>
                <a:latin typeface="Calibri" panose="020F0502020204030204" pitchFamily="34" charset="0"/>
                <a:ea typeface="+mj-ea"/>
                <a:cs typeface="Calibri" panose="020F0502020204030204" pitchFamily="34" charset="0"/>
              </a:defRPr>
            </a:lvl1pPr>
            <a:lvl2pPr>
              <a:defRPr lang="en-US" sz="4000" kern="1200" dirty="0" smtClean="0">
                <a:solidFill>
                  <a:schemeClr val="bg1"/>
                </a:solidFill>
                <a:latin typeface="Selawik Semibold" panose="020B0702040204020203" pitchFamily="34" charset="0"/>
                <a:ea typeface="+mj-ea"/>
                <a:cs typeface="+mj-cs"/>
              </a:defRPr>
            </a:lvl2pPr>
            <a:lvl3pPr>
              <a:defRPr lang="en-US" sz="4000" kern="1200" dirty="0" smtClean="0">
                <a:solidFill>
                  <a:schemeClr val="bg1"/>
                </a:solidFill>
                <a:latin typeface="Selawik Semibold" panose="020B0702040204020203" pitchFamily="34" charset="0"/>
                <a:ea typeface="+mj-ea"/>
                <a:cs typeface="+mj-cs"/>
              </a:defRPr>
            </a:lvl3pPr>
            <a:lvl4pPr>
              <a:defRPr lang="en-US" sz="4000" kern="1200" dirty="0" smtClean="0">
                <a:solidFill>
                  <a:schemeClr val="bg1"/>
                </a:solidFill>
                <a:latin typeface="Selawik Semibold" panose="020B0702040204020203" pitchFamily="34" charset="0"/>
                <a:ea typeface="+mj-ea"/>
                <a:cs typeface="+mj-cs"/>
              </a:defRPr>
            </a:lvl4pPr>
            <a:lvl5pPr>
              <a:defRPr lang="en-US" sz="4000" kern="1200" dirty="0">
                <a:solidFill>
                  <a:schemeClr val="bg1"/>
                </a:solidFill>
                <a:latin typeface="Selawik Semibold" panose="020B0702040204020203" pitchFamily="34" charset="0"/>
                <a:ea typeface="+mj-ea"/>
                <a:cs typeface="+mj-cs"/>
              </a:defRPr>
            </a:lvl5pPr>
          </a:lstStyle>
          <a:p>
            <a:pPr lvl="0"/>
            <a:r>
              <a:rPr lang="en-US" dirty="0"/>
              <a:t>Thank You</a:t>
            </a:r>
          </a:p>
        </p:txBody>
      </p:sp>
      <p:sp>
        <p:nvSpPr>
          <p:cNvPr id="19" name="Text Placeholder 18">
            <a:extLst>
              <a:ext uri="{FF2B5EF4-FFF2-40B4-BE49-F238E27FC236}">
                <a16:creationId xmlns:a16="http://schemas.microsoft.com/office/drawing/2014/main" id="{DF9D4D6C-5BB7-0E59-0DDC-F9B308620E34}"/>
              </a:ext>
            </a:extLst>
          </p:cNvPr>
          <p:cNvSpPr>
            <a:spLocks noGrp="1"/>
          </p:cNvSpPr>
          <p:nvPr>
            <p:ph type="body" sz="quarter" idx="11" hasCustomPrompt="1"/>
          </p:nvPr>
        </p:nvSpPr>
        <p:spPr>
          <a:xfrm>
            <a:off x="1924050" y="5054600"/>
            <a:ext cx="6079844" cy="477838"/>
          </a:xfrm>
        </p:spPr>
        <p:txBody>
          <a:bodyPr>
            <a:normAutofit/>
          </a:bodyPr>
          <a:lstStyle>
            <a:lvl1pPr marL="0" indent="0">
              <a:buNone/>
              <a:defRPr lang="en-US" sz="2800" kern="1200" dirty="0" smtClean="0">
                <a:solidFill>
                  <a:schemeClr val="bg1"/>
                </a:solidFill>
                <a:latin typeface="Calibri" panose="020F0502020204030204" pitchFamily="34" charset="0"/>
                <a:ea typeface="+mn-ea"/>
                <a:cs typeface="Calibri" panose="020F0502020204030204" pitchFamily="34" charset="0"/>
              </a:defRPr>
            </a:lvl1pPr>
            <a:lvl2pPr>
              <a:defRPr lang="en-US" sz="2600" kern="1200" dirty="0" smtClean="0">
                <a:solidFill>
                  <a:schemeClr val="bg1"/>
                </a:solidFill>
                <a:latin typeface="+mn-lt"/>
                <a:ea typeface="+mn-ea"/>
                <a:cs typeface="+mn-cs"/>
              </a:defRPr>
            </a:lvl2pPr>
            <a:lvl3pPr>
              <a:defRPr lang="en-US" sz="2600" kern="1200" dirty="0" smtClean="0">
                <a:solidFill>
                  <a:schemeClr val="bg1"/>
                </a:solidFill>
                <a:latin typeface="+mn-lt"/>
                <a:ea typeface="+mn-ea"/>
                <a:cs typeface="+mn-cs"/>
              </a:defRPr>
            </a:lvl3pPr>
            <a:lvl4pPr>
              <a:defRPr lang="en-US" sz="2600" kern="1200" dirty="0" smtClean="0">
                <a:solidFill>
                  <a:schemeClr val="bg1"/>
                </a:solidFill>
                <a:latin typeface="+mn-lt"/>
                <a:ea typeface="+mn-ea"/>
                <a:cs typeface="+mn-cs"/>
              </a:defRPr>
            </a:lvl4pPr>
            <a:lvl5pPr marL="1828800" indent="0">
              <a:buNone/>
              <a:defRPr lang="en-US" sz="2600" kern="1200" dirty="0">
                <a:solidFill>
                  <a:schemeClr val="bg1"/>
                </a:solidFill>
                <a:latin typeface="+mn-lt"/>
                <a:ea typeface="+mn-ea"/>
                <a:cs typeface="+mn-cs"/>
              </a:defRPr>
            </a:lvl5pPr>
          </a:lstStyle>
          <a:p>
            <a:pPr lvl="0"/>
            <a:r>
              <a:rPr lang="en-US" dirty="0"/>
              <a:t>mredllc.com</a:t>
            </a:r>
          </a:p>
        </p:txBody>
      </p:sp>
      <p:pic>
        <p:nvPicPr>
          <p:cNvPr id="2" name="Picture 1" descr="A picture containing text, clipart&#10;&#10;Description automatically generated">
            <a:extLst>
              <a:ext uri="{FF2B5EF4-FFF2-40B4-BE49-F238E27FC236}">
                <a16:creationId xmlns:a16="http://schemas.microsoft.com/office/drawing/2014/main" id="{FD9D94BB-5BC9-FBB2-75D9-36853122BD8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38815" y="531015"/>
            <a:ext cx="2134617" cy="405878"/>
          </a:xfrm>
          <a:prstGeom prst="rect">
            <a:avLst/>
          </a:prstGeom>
        </p:spPr>
      </p:pic>
    </p:spTree>
    <p:extLst>
      <p:ext uri="{BB962C8B-B14F-4D97-AF65-F5344CB8AC3E}">
        <p14:creationId xmlns:p14="http://schemas.microsoft.com/office/powerpoint/2010/main" val="57149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e Slide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70A88-03C5-3CBF-EE9B-87FAAB9801D9}"/>
              </a:ext>
            </a:extLst>
          </p:cNvPr>
          <p:cNvSpPr/>
          <p:nvPr userDrawn="1"/>
        </p:nvSpPr>
        <p:spPr>
          <a:xfrm>
            <a:off x="0" y="6622473"/>
            <a:ext cx="3990109" cy="235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10;&#10;Description automatically generated">
            <a:extLst>
              <a:ext uri="{FF2B5EF4-FFF2-40B4-BE49-F238E27FC236}">
                <a16:creationId xmlns:a16="http://schemas.microsoft.com/office/drawing/2014/main" id="{9EB4704F-3CBE-BA65-BD49-13A213C28D4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4040"/>
          <a:stretch/>
        </p:blipFill>
        <p:spPr>
          <a:xfrm>
            <a:off x="6927267" y="-297804"/>
            <a:ext cx="5264733" cy="928118"/>
          </a:xfrm>
          <a:prstGeom prst="rect">
            <a:avLst/>
          </a:prstGeom>
        </p:spPr>
      </p:pic>
      <p:sp>
        <p:nvSpPr>
          <p:cNvPr id="16" name="Text Placeholder 15">
            <a:extLst>
              <a:ext uri="{FF2B5EF4-FFF2-40B4-BE49-F238E27FC236}">
                <a16:creationId xmlns:a16="http://schemas.microsoft.com/office/drawing/2014/main" id="{13A3FA35-2544-7B12-54FB-9A9C872AAC85}"/>
              </a:ext>
            </a:extLst>
          </p:cNvPr>
          <p:cNvSpPr>
            <a:spLocks noGrp="1"/>
          </p:cNvSpPr>
          <p:nvPr>
            <p:ph type="body" sz="quarter" idx="10" hasCustomPrompt="1"/>
          </p:nvPr>
        </p:nvSpPr>
        <p:spPr>
          <a:xfrm>
            <a:off x="612774" y="4686300"/>
            <a:ext cx="5362141" cy="652463"/>
          </a:xfrm>
        </p:spPr>
        <p:txBody>
          <a:bodyPr>
            <a:noAutofit/>
          </a:bodyPr>
          <a:lstStyle>
            <a:lvl1pPr marL="0" indent="0">
              <a:buNone/>
              <a:defRPr lang="en-US" sz="4200" b="1" kern="1200" dirty="0">
                <a:solidFill>
                  <a:schemeClr val="tx1"/>
                </a:solidFill>
                <a:latin typeface="Calibri" panose="020F0502020204030204" pitchFamily="34" charset="0"/>
                <a:ea typeface="+mj-ea"/>
                <a:cs typeface="Calibri" panose="020F0502020204030204" pitchFamily="34" charset="0"/>
              </a:defRPr>
            </a:lvl1pPr>
          </a:lstStyle>
          <a:p>
            <a:pPr lvl="0"/>
            <a:r>
              <a:rPr lang="en-US" dirty="0"/>
              <a:t>Thank You</a:t>
            </a:r>
          </a:p>
        </p:txBody>
      </p:sp>
      <p:sp>
        <p:nvSpPr>
          <p:cNvPr id="18" name="Text Placeholder 17">
            <a:extLst>
              <a:ext uri="{FF2B5EF4-FFF2-40B4-BE49-F238E27FC236}">
                <a16:creationId xmlns:a16="http://schemas.microsoft.com/office/drawing/2014/main" id="{20A257DD-BA8F-93B6-D00D-3AE6DECE9F5C}"/>
              </a:ext>
            </a:extLst>
          </p:cNvPr>
          <p:cNvSpPr>
            <a:spLocks noGrp="1"/>
          </p:cNvSpPr>
          <p:nvPr>
            <p:ph type="body" sz="quarter" idx="11" hasCustomPrompt="1"/>
          </p:nvPr>
        </p:nvSpPr>
        <p:spPr>
          <a:xfrm>
            <a:off x="612774" y="5480050"/>
            <a:ext cx="5362141" cy="446188"/>
          </a:xfrm>
        </p:spPr>
        <p:txBody>
          <a:bodyPr>
            <a:noAutofit/>
          </a:bodyPr>
          <a:lstStyle>
            <a:lvl1pPr marL="0" indent="0">
              <a:buNone/>
              <a:defRPr sz="2800">
                <a:latin typeface="Calibri" panose="020F0502020204030204" pitchFamily="34" charset="0"/>
                <a:cs typeface="Calibri" panose="020F0502020204030204" pitchFamily="34" charset="0"/>
              </a:defRPr>
            </a:lvl1pPr>
          </a:lstStyle>
          <a:p>
            <a:pPr lvl="0"/>
            <a:r>
              <a:rPr lang="en-US" dirty="0"/>
              <a:t>mredllc.com</a:t>
            </a:r>
          </a:p>
        </p:txBody>
      </p:sp>
      <p:pic>
        <p:nvPicPr>
          <p:cNvPr id="2" name="Picture 1" descr="A picture containing text, clipart&#10;&#10;Description automatically generated">
            <a:extLst>
              <a:ext uri="{FF2B5EF4-FFF2-40B4-BE49-F238E27FC236}">
                <a16:creationId xmlns:a16="http://schemas.microsoft.com/office/drawing/2014/main" id="{C0BDB3C0-90E2-587E-874D-FDA98C8EE59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0197" y="533548"/>
            <a:ext cx="2094309" cy="398214"/>
          </a:xfrm>
          <a:prstGeom prst="rect">
            <a:avLst/>
          </a:prstGeom>
        </p:spPr>
      </p:pic>
    </p:spTree>
    <p:extLst>
      <p:ext uri="{BB962C8B-B14F-4D97-AF65-F5344CB8AC3E}">
        <p14:creationId xmlns:p14="http://schemas.microsoft.com/office/powerpoint/2010/main" val="36739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1BA029-CA40-98EA-E6B1-FD94793BC3DB}"/>
              </a:ext>
            </a:extLst>
          </p:cNvPr>
          <p:cNvSpPr>
            <a:spLocks noGrp="1"/>
          </p:cNvSpPr>
          <p:nvPr>
            <p:ph type="title"/>
          </p:nvPr>
        </p:nvSpPr>
        <p:spPr>
          <a:xfrm>
            <a:off x="838200" y="365126"/>
            <a:ext cx="10515600" cy="9375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E243CD-3AB7-5FEA-3CE6-11CBB3B89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15281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 id="2147483654" r:id="rId4"/>
    <p:sldLayoutId id="2147483650" r:id="rId5"/>
    <p:sldLayoutId id="2147483660" r:id="rId6"/>
    <p:sldLayoutId id="2147483652" r:id="rId7"/>
    <p:sldLayoutId id="2147483661" r:id="rId8"/>
    <p:sldLayoutId id="2147483662" r:id="rId9"/>
  </p:sldLayoutIdLst>
  <p:txStyles>
    <p:titleStyle>
      <a:lvl1pPr algn="l" defTabSz="914400" rtl="0" eaLnBrk="1" latinLnBrk="0" hangingPunct="1">
        <a:lnSpc>
          <a:spcPct val="90000"/>
        </a:lnSpc>
        <a:spcBef>
          <a:spcPct val="0"/>
        </a:spcBef>
        <a:buNone/>
        <a:defRPr sz="39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mailto:help.desk@mredllc.com"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training.mredllc.com/courses?c=207" TargetMode="External"/><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hyperlink" Target="https://training.mredllc.com/courses?c=206" TargetMode="External"/><Relationship Id="rId4" Type="http://schemas.openxmlformats.org/officeDocument/2006/relationships/hyperlink" Target="https://connectmls.mredllc.com/slogin.js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raining.mredllc.com/schedule" TargetMode="External"/><Relationship Id="rId2" Type="http://schemas.openxmlformats.org/officeDocument/2006/relationships/image" Target="../media/image27.jpeg"/><Relationship Id="rId1" Type="http://schemas.openxmlformats.org/officeDocument/2006/relationships/slideLayout" Target="../slideLayouts/slideLayout5.xml"/><Relationship Id="rId5" Type="http://schemas.openxmlformats.org/officeDocument/2006/relationships/hyperlink" Target="https://training.mredllc.com/login?returnTo=videos" TargetMode="External"/><Relationship Id="rId4" Type="http://schemas.openxmlformats.org/officeDocument/2006/relationships/hyperlink" Target="https://connectmls.mredllc.com/slogin.js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2.mredllc.com/request-a-meeting-2/" TargetMode="External"/><Relationship Id="rId2" Type="http://schemas.openxmlformats.org/officeDocument/2006/relationships/hyperlink" Target="https://mredllc.freshdesk.com/support/solutions" TargetMode="External"/><Relationship Id="rId1" Type="http://schemas.openxmlformats.org/officeDocument/2006/relationships/slideLayout" Target="../slideLayouts/slideLayout5.xml"/><Relationship Id="rId4" Type="http://schemas.openxmlformats.org/officeDocument/2006/relationships/hyperlink" Target="https://training.mredllc.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mredllc.com/comms/resources/MREDParticipantAgreementFAQs.pdf" TargetMode="External"/><Relationship Id="rId2" Type="http://schemas.openxmlformats.org/officeDocument/2006/relationships/hyperlink" Target="mailto:rules.regs@mredllc.com" TargetMode="External"/><Relationship Id="rId1" Type="http://schemas.openxmlformats.org/officeDocument/2006/relationships/slideLayout" Target="../slideLayouts/slideLayout5.xml"/><Relationship Id="rId6" Type="http://schemas.openxmlformats.org/officeDocument/2006/relationships/hyperlink" Target="https://www.mredllc.com/comms/resources/MREDSubscriberAgreementFAQs.pdf" TargetMode="External"/><Relationship Id="rId5" Type="http://schemas.openxmlformats.org/officeDocument/2006/relationships/image" Target="../media/image13.png"/><Relationship Id="rId4" Type="http://schemas.openxmlformats.org/officeDocument/2006/relationships/hyperlink" Target="https://connectmls.mredllc.com/slogin.js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connectmls.mredllc.com/slogin.jsp" TargetMode="External"/><Relationship Id="rId2" Type="http://schemas.openxmlformats.org/officeDocument/2006/relationships/hyperlink" Target="https://ww2.mredllc.com/news/weekly-snapshot/"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mailto:rules.regs@mredll.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C3AFD6-03DA-4BD8-2450-841FEF1C8575}"/>
              </a:ext>
            </a:extLst>
          </p:cNvPr>
          <p:cNvSpPr>
            <a:spLocks noGrp="1"/>
          </p:cNvSpPr>
          <p:nvPr>
            <p:ph type="body" sz="quarter" idx="10"/>
          </p:nvPr>
        </p:nvSpPr>
        <p:spPr/>
        <p:txBody>
          <a:bodyPr/>
          <a:lstStyle/>
          <a:p>
            <a:r>
              <a:rPr lang="en-US" dirty="0"/>
              <a:t>Broker Slides</a:t>
            </a:r>
          </a:p>
        </p:txBody>
      </p:sp>
      <p:sp>
        <p:nvSpPr>
          <p:cNvPr id="8" name="Text Placeholder 7">
            <a:extLst>
              <a:ext uri="{FF2B5EF4-FFF2-40B4-BE49-F238E27FC236}">
                <a16:creationId xmlns:a16="http://schemas.microsoft.com/office/drawing/2014/main" id="{FCB87571-F1AA-1106-2DBA-A5BCD219CE68}"/>
              </a:ext>
            </a:extLst>
          </p:cNvPr>
          <p:cNvSpPr>
            <a:spLocks noGrp="1"/>
          </p:cNvSpPr>
          <p:nvPr>
            <p:ph type="body" sz="quarter" idx="11"/>
          </p:nvPr>
        </p:nvSpPr>
        <p:spPr/>
        <p:txBody>
          <a:bodyPr/>
          <a:lstStyle/>
          <a:p>
            <a:r>
              <a:rPr lang="en-US" dirty="0"/>
              <a:t>Monthly Updates | June 2023</a:t>
            </a:r>
          </a:p>
        </p:txBody>
      </p:sp>
    </p:spTree>
    <p:extLst>
      <p:ext uri="{BB962C8B-B14F-4D97-AF65-F5344CB8AC3E}">
        <p14:creationId xmlns:p14="http://schemas.microsoft.com/office/powerpoint/2010/main" val="3108608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160088" cy="2112966"/>
          </a:xfrm>
        </p:spPr>
        <p:txBody>
          <a:bodyPr>
            <a:noAutofit/>
          </a:bodyPr>
          <a:lstStyle/>
          <a:p>
            <a:r>
              <a:rPr lang="en-US" b="0" i="0" dirty="0">
                <a:solidFill>
                  <a:srgbClr val="323338"/>
                </a:solidFill>
                <a:effectLst/>
              </a:rPr>
              <a:t>When do Contingent listings appear as active on syndication websites?</a:t>
            </a:r>
            <a:endParaRPr lang="en-US" dirty="0"/>
          </a:p>
        </p:txBody>
      </p:sp>
      <p:pic>
        <p:nvPicPr>
          <p:cNvPr id="6" name="Picture 5">
            <a:extLst>
              <a:ext uri="{FF2B5EF4-FFF2-40B4-BE49-F238E27FC236}">
                <a16:creationId xmlns:a16="http://schemas.microsoft.com/office/drawing/2014/main" id="{05998598-308E-8645-665B-5B993ED0278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145034" y="2743544"/>
            <a:ext cx="3274363" cy="2182908"/>
          </a:xfrm>
          <a:prstGeom prst="rect">
            <a:avLst/>
          </a:prstGeom>
        </p:spPr>
      </p:pic>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19849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
        <p:nvSpPr>
          <p:cNvPr id="28" name="Text Placeholder 2">
            <a:extLst>
              <a:ext uri="{FF2B5EF4-FFF2-40B4-BE49-F238E27FC236}">
                <a16:creationId xmlns:a16="http://schemas.microsoft.com/office/drawing/2014/main" id="{0496CA09-5E28-5923-70B1-D3DDC836CB48}"/>
              </a:ext>
            </a:extLst>
          </p:cNvPr>
          <p:cNvSpPr txBox="1">
            <a:spLocks/>
          </p:cNvSpPr>
          <p:nvPr/>
        </p:nvSpPr>
        <p:spPr>
          <a:xfrm>
            <a:off x="2697569" y="3429000"/>
            <a:ext cx="7783741" cy="1957906"/>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r>
              <a:rPr lang="en-US" sz="1400" b="0" i="0" dirty="0">
                <a:solidFill>
                  <a:srgbClr val="323338"/>
                </a:solidFill>
                <a:effectLst/>
              </a:rPr>
              <a:t>In September of 2021 MRED made a change which would allow CTG (Contingent) listings to appear as ACTV (Active) on syndicated sites that have “YES” for continue to show for any of the following flags.</a:t>
            </a:r>
          </a:p>
          <a:p>
            <a:pPr marL="285750" indent="-285750" algn="l" fontAlgn="base">
              <a:buFont typeface="Wingdings" pitchFamily="2" charset="2"/>
              <a:buChar char="§"/>
            </a:pPr>
            <a:r>
              <a:rPr lang="en-US" sz="1400" b="1" i="0" dirty="0">
                <a:solidFill>
                  <a:srgbClr val="323338"/>
                </a:solidFill>
                <a:effectLst/>
              </a:rPr>
              <a:t>HC24</a:t>
            </a:r>
            <a:r>
              <a:rPr lang="en-US" sz="1400" b="0" i="0" dirty="0">
                <a:solidFill>
                  <a:srgbClr val="323338"/>
                </a:solidFill>
                <a:effectLst/>
              </a:rPr>
              <a:t> - House to Close (24 </a:t>
            </a:r>
            <a:r>
              <a:rPr lang="en-US" sz="1400" b="0" i="0" dirty="0" err="1">
                <a:solidFill>
                  <a:srgbClr val="323338"/>
                </a:solidFill>
                <a:effectLst/>
              </a:rPr>
              <a:t>Hr</a:t>
            </a:r>
            <a:r>
              <a:rPr lang="en-US" sz="1400" b="0" i="0" dirty="0">
                <a:solidFill>
                  <a:srgbClr val="323338"/>
                </a:solidFill>
                <a:effectLst/>
              </a:rPr>
              <a:t> Kick-out)</a:t>
            </a:r>
          </a:p>
          <a:p>
            <a:pPr marL="285750" indent="-285750" algn="l" fontAlgn="base">
              <a:buFont typeface="Wingdings" pitchFamily="2" charset="2"/>
              <a:buChar char="§"/>
            </a:pPr>
            <a:r>
              <a:rPr lang="en-US" sz="1400" b="1" i="0" dirty="0">
                <a:solidFill>
                  <a:srgbClr val="323338"/>
                </a:solidFill>
                <a:effectLst/>
              </a:rPr>
              <a:t>HC48</a:t>
            </a:r>
            <a:r>
              <a:rPr lang="en-US" sz="1400" b="0" i="0" dirty="0">
                <a:solidFill>
                  <a:srgbClr val="323338"/>
                </a:solidFill>
                <a:effectLst/>
              </a:rPr>
              <a:t> - House to Close (48 </a:t>
            </a:r>
            <a:r>
              <a:rPr lang="en-US" sz="1400" b="0" i="0" dirty="0" err="1">
                <a:solidFill>
                  <a:srgbClr val="323338"/>
                </a:solidFill>
                <a:effectLst/>
              </a:rPr>
              <a:t>Hr</a:t>
            </a:r>
            <a:r>
              <a:rPr lang="en-US" sz="1400" b="0" i="0" dirty="0">
                <a:solidFill>
                  <a:srgbClr val="323338"/>
                </a:solidFill>
                <a:effectLst/>
              </a:rPr>
              <a:t> Kick-out)</a:t>
            </a:r>
          </a:p>
          <a:p>
            <a:pPr marL="285750" indent="-285750" algn="l" fontAlgn="base">
              <a:buFont typeface="Wingdings" pitchFamily="2" charset="2"/>
              <a:buChar char="§"/>
            </a:pPr>
            <a:r>
              <a:rPr lang="en-US" sz="1400" b="1" i="0" dirty="0">
                <a:solidFill>
                  <a:srgbClr val="323338"/>
                </a:solidFill>
                <a:effectLst/>
              </a:rPr>
              <a:t>HC72</a:t>
            </a:r>
            <a:r>
              <a:rPr lang="en-US" sz="1400" b="0" i="0" dirty="0">
                <a:solidFill>
                  <a:srgbClr val="323338"/>
                </a:solidFill>
                <a:effectLst/>
              </a:rPr>
              <a:t> - House to Close (72 </a:t>
            </a:r>
            <a:r>
              <a:rPr lang="en-US" sz="1400" b="0" i="0" dirty="0" err="1">
                <a:solidFill>
                  <a:srgbClr val="323338"/>
                </a:solidFill>
                <a:effectLst/>
              </a:rPr>
              <a:t>Hr</a:t>
            </a:r>
            <a:r>
              <a:rPr lang="en-US" sz="1400" b="0" i="0" dirty="0">
                <a:solidFill>
                  <a:srgbClr val="323338"/>
                </a:solidFill>
                <a:effectLst/>
              </a:rPr>
              <a:t> Kick-out)</a:t>
            </a:r>
          </a:p>
          <a:p>
            <a:pPr marL="285750" indent="-285750" algn="l" fontAlgn="base">
              <a:buFont typeface="Wingdings" pitchFamily="2" charset="2"/>
              <a:buChar char="§"/>
            </a:pPr>
            <a:r>
              <a:rPr lang="en-US" sz="1400" b="1" i="0" dirty="0">
                <a:solidFill>
                  <a:srgbClr val="323338"/>
                </a:solidFill>
                <a:effectLst/>
              </a:rPr>
              <a:t>HS24</a:t>
            </a:r>
            <a:r>
              <a:rPr lang="en-US" sz="1400" b="0" i="0" dirty="0">
                <a:solidFill>
                  <a:srgbClr val="323338"/>
                </a:solidFill>
                <a:effectLst/>
              </a:rPr>
              <a:t> - House to Sell (24 </a:t>
            </a:r>
            <a:r>
              <a:rPr lang="en-US" sz="1400" b="0" i="0" dirty="0" err="1">
                <a:solidFill>
                  <a:srgbClr val="323338"/>
                </a:solidFill>
                <a:effectLst/>
              </a:rPr>
              <a:t>Hr</a:t>
            </a:r>
            <a:r>
              <a:rPr lang="en-US" sz="1400" b="0" i="0" dirty="0">
                <a:solidFill>
                  <a:srgbClr val="323338"/>
                </a:solidFill>
                <a:effectLst/>
              </a:rPr>
              <a:t> Kick-out)</a:t>
            </a:r>
          </a:p>
          <a:p>
            <a:pPr marL="285750" indent="-285750" algn="l" fontAlgn="base">
              <a:buFont typeface="Wingdings" pitchFamily="2" charset="2"/>
              <a:buChar char="§"/>
            </a:pPr>
            <a:r>
              <a:rPr lang="en-US" sz="1400" b="1" i="0" dirty="0">
                <a:solidFill>
                  <a:srgbClr val="323338"/>
                </a:solidFill>
                <a:effectLst/>
              </a:rPr>
              <a:t>HS48</a:t>
            </a:r>
            <a:r>
              <a:rPr lang="en-US" sz="1400" b="0" i="0" dirty="0">
                <a:solidFill>
                  <a:srgbClr val="323338"/>
                </a:solidFill>
                <a:effectLst/>
              </a:rPr>
              <a:t> - House to Sell (48 </a:t>
            </a:r>
            <a:r>
              <a:rPr lang="en-US" sz="1400" b="0" i="0" dirty="0" err="1">
                <a:solidFill>
                  <a:srgbClr val="323338"/>
                </a:solidFill>
                <a:effectLst/>
              </a:rPr>
              <a:t>Hr</a:t>
            </a:r>
            <a:r>
              <a:rPr lang="en-US" sz="1400" b="0" i="0" dirty="0">
                <a:solidFill>
                  <a:srgbClr val="323338"/>
                </a:solidFill>
                <a:effectLst/>
              </a:rPr>
              <a:t> Kick-out)</a:t>
            </a:r>
          </a:p>
          <a:p>
            <a:pPr marL="285750" indent="-285750" algn="l" fontAlgn="base">
              <a:buFont typeface="Wingdings" pitchFamily="2" charset="2"/>
              <a:buChar char="§"/>
            </a:pPr>
            <a:r>
              <a:rPr lang="en-US" sz="1400" b="1" i="0" dirty="0">
                <a:solidFill>
                  <a:srgbClr val="323338"/>
                </a:solidFill>
                <a:effectLst/>
              </a:rPr>
              <a:t>HS72</a:t>
            </a:r>
            <a:r>
              <a:rPr lang="en-US" sz="1400" b="0" i="0" dirty="0">
                <a:solidFill>
                  <a:srgbClr val="323338"/>
                </a:solidFill>
                <a:effectLst/>
              </a:rPr>
              <a:t> - House to Sell (72 </a:t>
            </a:r>
            <a:r>
              <a:rPr lang="en-US" sz="1400" b="0" i="0" dirty="0" err="1">
                <a:solidFill>
                  <a:srgbClr val="323338"/>
                </a:solidFill>
                <a:effectLst/>
              </a:rPr>
              <a:t>Hr</a:t>
            </a:r>
            <a:r>
              <a:rPr lang="en-US" sz="1400" b="0" i="0" dirty="0">
                <a:solidFill>
                  <a:srgbClr val="323338"/>
                </a:solidFill>
                <a:effectLst/>
              </a:rPr>
              <a:t> Kick-out)</a:t>
            </a:r>
          </a:p>
          <a:p>
            <a:pPr marL="285750" indent="-285750" algn="l" fontAlgn="base">
              <a:buFont typeface="Wingdings" pitchFamily="2" charset="2"/>
              <a:buChar char="§"/>
            </a:pPr>
            <a:r>
              <a:rPr lang="en-US" sz="1400" b="1" i="0" dirty="0">
                <a:solidFill>
                  <a:srgbClr val="323338"/>
                </a:solidFill>
                <a:effectLst/>
              </a:rPr>
              <a:t>HS</a:t>
            </a:r>
            <a:r>
              <a:rPr lang="en-US" sz="1400" b="0" i="0" dirty="0">
                <a:solidFill>
                  <a:srgbClr val="323338"/>
                </a:solidFill>
                <a:effectLst/>
              </a:rPr>
              <a:t> - House to Sell (Other Kick-out hours)</a:t>
            </a:r>
          </a:p>
          <a:p>
            <a:pPr marL="285750" indent="-285750" algn="l" fontAlgn="base">
              <a:buFont typeface="Wingdings" pitchFamily="2" charset="2"/>
              <a:buChar char="§"/>
            </a:pPr>
            <a:r>
              <a:rPr lang="en-US" sz="1400" b="1" i="0" dirty="0">
                <a:solidFill>
                  <a:srgbClr val="323338"/>
                </a:solidFill>
                <a:effectLst/>
              </a:rPr>
              <a:t>PS</a:t>
            </a:r>
            <a:r>
              <a:rPr lang="en-US" sz="1400" b="0" i="0" dirty="0">
                <a:solidFill>
                  <a:srgbClr val="323338"/>
                </a:solidFill>
                <a:effectLst/>
              </a:rPr>
              <a:t> - Property to Sell</a:t>
            </a:r>
          </a:p>
          <a:p>
            <a:pPr marL="285750" indent="-285750" algn="l" fontAlgn="base">
              <a:buFont typeface="Wingdings" pitchFamily="2" charset="2"/>
              <a:buChar char="§"/>
            </a:pPr>
            <a:r>
              <a:rPr lang="en-US" sz="1400" b="1" i="0" dirty="0">
                <a:solidFill>
                  <a:srgbClr val="323338"/>
                </a:solidFill>
                <a:effectLst/>
              </a:rPr>
              <a:t>PC</a:t>
            </a:r>
            <a:r>
              <a:rPr lang="en-US" sz="1400" b="0" i="0" dirty="0">
                <a:solidFill>
                  <a:srgbClr val="323338"/>
                </a:solidFill>
                <a:effectLst/>
              </a:rPr>
              <a:t> - Property to Close</a:t>
            </a:r>
          </a:p>
          <a:p>
            <a:pPr algn="l" fontAlgn="base"/>
            <a:r>
              <a:rPr lang="en-US" sz="1400" b="0" i="0" dirty="0">
                <a:solidFill>
                  <a:srgbClr val="323338"/>
                </a:solidFill>
                <a:effectLst/>
              </a:rPr>
              <a:t>The change was made to allow properties in these specific categories to obtain added market exposure. Many backup offers are accepted when properties are tied to these contingency flags.</a:t>
            </a: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3159893" y="1639112"/>
            <a:ext cx="6634632"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i="0" dirty="0">
                <a:solidFill>
                  <a:srgbClr val="323338"/>
                </a:solidFill>
                <a:effectLst/>
              </a:rPr>
              <a:t>When do Contingent listings appear as active on syndication websites?</a:t>
            </a:r>
            <a:endParaRPr lang="en-US" sz="2000" dirty="0"/>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659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160088" cy="2112966"/>
          </a:xfrm>
        </p:spPr>
        <p:txBody>
          <a:bodyPr>
            <a:noAutofit/>
          </a:bodyPr>
          <a:lstStyle/>
          <a:p>
            <a:r>
              <a:rPr lang="en-US" b="0" i="0" dirty="0">
                <a:solidFill>
                  <a:srgbClr val="323338"/>
                </a:solidFill>
                <a:effectLst/>
              </a:rPr>
              <a:t>Can brokerages’ offers of compensation be displayed via VOW and IDX feeds?</a:t>
            </a:r>
            <a:endParaRPr lang="en-US" dirty="0"/>
          </a:p>
        </p:txBody>
      </p:sp>
      <p:pic>
        <p:nvPicPr>
          <p:cNvPr id="6" name="Picture 5">
            <a:extLst>
              <a:ext uri="{FF2B5EF4-FFF2-40B4-BE49-F238E27FC236}">
                <a16:creationId xmlns:a16="http://schemas.microsoft.com/office/drawing/2014/main" id="{05998598-308E-8645-665B-5B993ED0278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290691" y="2743544"/>
            <a:ext cx="2983048" cy="2182908"/>
          </a:xfrm>
          <a:prstGeom prst="rect">
            <a:avLst/>
          </a:prstGeom>
        </p:spPr>
      </p:pic>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95099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
        <p:nvSpPr>
          <p:cNvPr id="28" name="Text Placeholder 2">
            <a:extLst>
              <a:ext uri="{FF2B5EF4-FFF2-40B4-BE49-F238E27FC236}">
                <a16:creationId xmlns:a16="http://schemas.microsoft.com/office/drawing/2014/main" id="{0496CA09-5E28-5923-70B1-D3DDC836CB48}"/>
              </a:ext>
            </a:extLst>
          </p:cNvPr>
          <p:cNvSpPr txBox="1">
            <a:spLocks/>
          </p:cNvSpPr>
          <p:nvPr/>
        </p:nvSpPr>
        <p:spPr>
          <a:xfrm>
            <a:off x="3194727" y="3403600"/>
            <a:ext cx="6564964" cy="1957906"/>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r>
              <a:rPr lang="en-US" sz="1800" b="0" i="0" dirty="0">
                <a:solidFill>
                  <a:srgbClr val="323338"/>
                </a:solidFill>
                <a:effectLst/>
              </a:rPr>
              <a:t>MRED’s Board of Managers approved a policy change Oct. 14, 2021, to amend MRED Rule 32.20 to allow brokerages to display brokerages’ offers of compensation. MRED provides offers of compensation via VOW and IDX feeds.</a:t>
            </a:r>
          </a:p>
          <a:p>
            <a:pPr algn="l" fontAlgn="base"/>
            <a:r>
              <a:rPr lang="en-US" sz="1800" b="0" i="0" dirty="0">
                <a:solidFill>
                  <a:srgbClr val="323338"/>
                </a:solidFill>
                <a:effectLst/>
              </a:rPr>
              <a:t>The policy will provide additional transparency for consumers and brokers. Taking the additional steps of adding the compensation information and disclosure to the Client Search Portal and Clients Report will enhance transparency.</a:t>
            </a: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3159893" y="1639112"/>
            <a:ext cx="6634632"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i="0" dirty="0">
                <a:solidFill>
                  <a:srgbClr val="323338"/>
                </a:solidFill>
                <a:effectLst/>
              </a:rPr>
              <a:t>Can brokerages’ offers of compensation be displayed via VOW and IDX feeds?</a:t>
            </a:r>
            <a:endParaRPr lang="en-US" sz="2000" dirty="0"/>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722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160088" cy="2112966"/>
          </a:xfrm>
        </p:spPr>
        <p:txBody>
          <a:bodyPr>
            <a:noAutofit/>
          </a:bodyPr>
          <a:lstStyle/>
          <a:p>
            <a:r>
              <a:rPr lang="en-US" dirty="0"/>
              <a:t>I have a written and accepted contract but do not have the earnest money yet. Do I have to change my listing to contingent/pending or can I wait for the earnest money? </a:t>
            </a:r>
          </a:p>
        </p:txBody>
      </p:sp>
      <p:pic>
        <p:nvPicPr>
          <p:cNvPr id="6" name="Picture 5">
            <a:extLst>
              <a:ext uri="{FF2B5EF4-FFF2-40B4-BE49-F238E27FC236}">
                <a16:creationId xmlns:a16="http://schemas.microsoft.com/office/drawing/2014/main" id="{05998598-308E-8645-665B-5B993ED0278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145034" y="2607112"/>
            <a:ext cx="3274363" cy="2455772"/>
          </a:xfrm>
          <a:prstGeom prst="rect">
            <a:avLst/>
          </a:prstGeom>
        </p:spPr>
      </p:pic>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55614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
        <p:nvSpPr>
          <p:cNvPr id="28" name="Text Placeholder 2">
            <a:extLst>
              <a:ext uri="{FF2B5EF4-FFF2-40B4-BE49-F238E27FC236}">
                <a16:creationId xmlns:a16="http://schemas.microsoft.com/office/drawing/2014/main" id="{0496CA09-5E28-5923-70B1-D3DDC836CB48}"/>
              </a:ext>
            </a:extLst>
          </p:cNvPr>
          <p:cNvSpPr txBox="1">
            <a:spLocks/>
          </p:cNvSpPr>
          <p:nvPr/>
        </p:nvSpPr>
        <p:spPr>
          <a:xfrm>
            <a:off x="3166199" y="3562784"/>
            <a:ext cx="6628326" cy="26930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i="0" dirty="0">
                <a:solidFill>
                  <a:srgbClr val="323338"/>
                </a:solidFill>
                <a:effectLst/>
              </a:rPr>
              <a:t>The status must be reported as CTG/PEND within 48 hours from the date of the last acceptance signature regardless of receiving earnest money.</a:t>
            </a:r>
            <a:endParaRPr lang="en-US" sz="2000" dirty="0">
              <a:effectLst/>
            </a:endParaRP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3159893" y="1639112"/>
            <a:ext cx="6634632"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 have a written and accepted contract but do not have the earnest money yet. Do I have to change my listing to contingent/pending or can I wait for the earnest money? </a:t>
            </a:r>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6094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270162" cy="2112966"/>
          </a:xfrm>
        </p:spPr>
        <p:txBody>
          <a:bodyPr>
            <a:noAutofit/>
          </a:bodyPr>
          <a:lstStyle/>
          <a:p>
            <a:r>
              <a:rPr lang="en-US" dirty="0"/>
              <a:t>What happens if the same broker continually misrepresents data on their listings? </a:t>
            </a:r>
          </a:p>
        </p:txBody>
      </p:sp>
      <p:pic>
        <p:nvPicPr>
          <p:cNvPr id="6" name="Picture 5">
            <a:extLst>
              <a:ext uri="{FF2B5EF4-FFF2-40B4-BE49-F238E27FC236}">
                <a16:creationId xmlns:a16="http://schemas.microsoft.com/office/drawing/2014/main" id="{05998598-308E-8645-665B-5B993ED0278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208244" y="2669796"/>
            <a:ext cx="3015409" cy="2018928"/>
          </a:xfrm>
          <a:prstGeom prst="rect">
            <a:avLst/>
          </a:prstGeom>
        </p:spPr>
      </p:pic>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2655714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
        <p:nvSpPr>
          <p:cNvPr id="28" name="Text Placeholder 2">
            <a:extLst>
              <a:ext uri="{FF2B5EF4-FFF2-40B4-BE49-F238E27FC236}">
                <a16:creationId xmlns:a16="http://schemas.microsoft.com/office/drawing/2014/main" id="{0496CA09-5E28-5923-70B1-D3DDC836CB48}"/>
              </a:ext>
            </a:extLst>
          </p:cNvPr>
          <p:cNvSpPr txBox="1">
            <a:spLocks/>
          </p:cNvSpPr>
          <p:nvPr/>
        </p:nvSpPr>
        <p:spPr>
          <a:xfrm>
            <a:off x="1775163" y="3223203"/>
            <a:ext cx="9408210" cy="2693063"/>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i="0" dirty="0">
                <a:solidFill>
                  <a:srgbClr val="323338"/>
                </a:solidFill>
                <a:effectLst/>
              </a:rPr>
              <a:t>If MRED becomes aware of repeated data misrepresentation by any subscriber, the following process will take place. </a:t>
            </a:r>
          </a:p>
          <a:p>
            <a:pPr algn="l" rtl="0" fontAlgn="base"/>
            <a:r>
              <a:rPr lang="en-US" sz="1800" b="1" i="0" dirty="0">
                <a:solidFill>
                  <a:srgbClr val="323338"/>
                </a:solidFill>
                <a:effectLst/>
              </a:rPr>
              <a:t>MRED RULES SECTION 9.17: REPEATED PATTERNS OF DATA MISREPRESENTATION</a:t>
            </a:r>
            <a:r>
              <a:rPr lang="en-US" sz="1800" b="0" i="0" dirty="0">
                <a:solidFill>
                  <a:srgbClr val="323338"/>
                </a:solidFill>
                <a:effectLst/>
              </a:rPr>
              <a:t> </a:t>
            </a:r>
            <a:endParaRPr lang="en-US" sz="1800" b="0" i="0" dirty="0">
              <a:solidFill>
                <a:srgbClr val="000000"/>
              </a:solidFill>
              <a:effectLst/>
            </a:endParaRPr>
          </a:p>
          <a:p>
            <a:pPr algn="l" rtl="0" fontAlgn="base"/>
            <a:r>
              <a:rPr lang="en-US" sz="1800" b="0" i="0" dirty="0">
                <a:solidFill>
                  <a:srgbClr val="000000"/>
                </a:solidFill>
                <a:effectLst/>
              </a:rPr>
              <a:t>Notwithstanding the foregoing, should the Service become aware of repeated patterns of data misrepresentation by any customer: </a:t>
            </a:r>
          </a:p>
          <a:p>
            <a:pPr algn="l" rtl="0" fontAlgn="base"/>
            <a:r>
              <a:rPr lang="en-US" sz="1800" b="0" i="0" dirty="0">
                <a:solidFill>
                  <a:srgbClr val="000000"/>
                </a:solidFill>
                <a:effectLst/>
              </a:rPr>
              <a:t> 1. The Service shall notify the customer, the managing broker, and the brokerage of the pattern of data misrepresentation. </a:t>
            </a:r>
          </a:p>
          <a:p>
            <a:pPr algn="l" rtl="0" fontAlgn="base"/>
            <a:r>
              <a:rPr lang="en-US" sz="1800" b="0" i="0" dirty="0">
                <a:solidFill>
                  <a:srgbClr val="000000"/>
                </a:solidFill>
                <a:effectLst/>
              </a:rPr>
              <a:t>2. MRED reserves the right to assess a $2,500 fine for each subsequent occurrence of data misrepresentation until a 12-month period without occurrences is established. </a:t>
            </a:r>
          </a:p>
          <a:p>
            <a:pPr algn="l" rtl="0" fontAlgn="base"/>
            <a:r>
              <a:rPr lang="en-US" sz="1800" b="0" i="0" dirty="0">
                <a:solidFill>
                  <a:srgbClr val="000000"/>
                </a:solidFill>
                <a:effectLst/>
              </a:rPr>
              <a:t>3. All fines otherwise indicated in these Rules &amp; Regulations as correctable within a 72-hour period and fitting the repeated pattern of data misrepresentation shall convert to automatic fines. </a:t>
            </a:r>
          </a:p>
          <a:p>
            <a:pPr algn="l" rtl="0" fontAlgn="base"/>
            <a:r>
              <a:rPr lang="en-US" sz="1800" b="0" i="0" dirty="0">
                <a:solidFill>
                  <a:srgbClr val="000000"/>
                </a:solidFill>
                <a:effectLst/>
              </a:rPr>
              <a:t>4. All rights to appeal an assessed fine, as found in Section 9.2, and Sections 13-22, remain in effect.</a:t>
            </a: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3159893" y="1639112"/>
            <a:ext cx="6634632"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What happens if the same broker continually misrepresents data on their listings? </a:t>
            </a:r>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261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160088" cy="2112966"/>
          </a:xfrm>
        </p:spPr>
        <p:txBody>
          <a:bodyPr>
            <a:noAutofit/>
          </a:bodyPr>
          <a:lstStyle/>
          <a:p>
            <a:r>
              <a:rPr lang="en-US" b="0" i="0" dirty="0">
                <a:solidFill>
                  <a:srgbClr val="1C1E21"/>
                </a:solidFill>
                <a:effectLst/>
                <a:latin typeface="Calibri" panose="020F0502020204030204" pitchFamily="34" charset="0"/>
              </a:rPr>
              <a:t>Can clients search for properties on their own in connectMLS? </a:t>
            </a:r>
            <a:endParaRPr lang="en-US" dirty="0"/>
          </a:p>
        </p:txBody>
      </p:sp>
      <p:pic>
        <p:nvPicPr>
          <p:cNvPr id="6" name="Picture 5">
            <a:extLst>
              <a:ext uri="{FF2B5EF4-FFF2-40B4-BE49-F238E27FC236}">
                <a16:creationId xmlns:a16="http://schemas.microsoft.com/office/drawing/2014/main" id="{05998598-308E-8645-665B-5B993ED0278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036381" y="2648238"/>
            <a:ext cx="3274363" cy="2182908"/>
          </a:xfrm>
          <a:prstGeom prst="rect">
            <a:avLst/>
          </a:prstGeom>
        </p:spPr>
      </p:pic>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3412048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
        <p:nvSpPr>
          <p:cNvPr id="28" name="Text Placeholder 2">
            <a:extLst>
              <a:ext uri="{FF2B5EF4-FFF2-40B4-BE49-F238E27FC236}">
                <a16:creationId xmlns:a16="http://schemas.microsoft.com/office/drawing/2014/main" id="{0496CA09-5E28-5923-70B1-D3DDC836CB48}"/>
              </a:ext>
            </a:extLst>
          </p:cNvPr>
          <p:cNvSpPr txBox="1">
            <a:spLocks/>
          </p:cNvSpPr>
          <p:nvPr/>
        </p:nvSpPr>
        <p:spPr>
          <a:xfrm>
            <a:off x="3166199" y="3562784"/>
            <a:ext cx="6628326" cy="26930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US" sz="1800" b="0" i="0" dirty="0">
                <a:solidFill>
                  <a:srgbClr val="1C1E21"/>
                </a:solidFill>
                <a:effectLst/>
              </a:rPr>
              <a:t>Yes! Clients can search for properties if they are opted in to client portal</a:t>
            </a:r>
            <a:r>
              <a:rPr lang="en-US" sz="1800" dirty="0">
                <a:solidFill>
                  <a:srgbClr val="1C1E21"/>
                </a:solidFill>
              </a:rPr>
              <a:t> 2.0.</a:t>
            </a:r>
            <a:endParaRPr lang="en-US" sz="1800" b="0" i="0" dirty="0">
              <a:solidFill>
                <a:srgbClr val="000000"/>
              </a:solidFill>
              <a:effectLst/>
            </a:endParaRPr>
          </a:p>
          <a:p>
            <a:pPr algn="l" rtl="0" fontAlgn="base"/>
            <a:r>
              <a:rPr lang="en-US" sz="1800" b="0" i="0" dirty="0">
                <a:solidFill>
                  <a:srgbClr val="1C1E21"/>
                </a:solidFill>
                <a:effectLst/>
              </a:rPr>
              <a:t>To opt-in existing clients, go to "Clients", click on your client’s name, and click on the edit pencil next to the Client Information section. Choose “Modern 2.0” at the top, and “Save”. </a:t>
            </a:r>
            <a:endParaRPr lang="en-US" sz="1800" b="0" i="0" dirty="0">
              <a:solidFill>
                <a:srgbClr val="000000"/>
              </a:solidFill>
              <a:effectLst/>
            </a:endParaRPr>
          </a:p>
          <a:p>
            <a:pPr algn="l" rtl="0" fontAlgn="base"/>
            <a:r>
              <a:rPr lang="en-US" sz="1800" b="0" i="0" dirty="0">
                <a:solidFill>
                  <a:srgbClr val="1C1E21"/>
                </a:solidFill>
                <a:effectLst/>
              </a:rPr>
              <a:t>To opt-in new clients, go to “Settings”, “Client Portal Defaults”, “Portal Type”, and select “Modern 2.0”. </a:t>
            </a:r>
            <a:endParaRPr lang="en-US" sz="1800" b="0" i="0" dirty="0">
              <a:solidFill>
                <a:srgbClr val="000000"/>
              </a:solidFill>
              <a:effectLst/>
            </a:endParaRP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3159893" y="1639112"/>
            <a:ext cx="6634632"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i="0" dirty="0">
                <a:solidFill>
                  <a:srgbClr val="1C1E21"/>
                </a:solidFill>
                <a:effectLst/>
                <a:latin typeface="Calibri" panose="020F0502020204030204" pitchFamily="34" charset="0"/>
              </a:rPr>
              <a:t>Can clients search for properties on their own in connectMLS? </a:t>
            </a:r>
            <a:endParaRPr lang="en-US" sz="2000" dirty="0"/>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594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470F3-6DFE-5128-1AA0-D9F77271C1CF}"/>
              </a:ext>
            </a:extLst>
          </p:cNvPr>
          <p:cNvSpPr>
            <a:spLocks noGrp="1"/>
          </p:cNvSpPr>
          <p:nvPr>
            <p:ph type="body" sz="quarter" idx="10"/>
          </p:nvPr>
        </p:nvSpPr>
        <p:spPr/>
        <p:txBody>
          <a:bodyPr>
            <a:noAutofit/>
          </a:bodyPr>
          <a:lstStyle/>
          <a:p>
            <a:r>
              <a:rPr lang="en-US" dirty="0"/>
              <a:t>Product enhancements</a:t>
            </a:r>
          </a:p>
        </p:txBody>
      </p:sp>
    </p:spTree>
    <p:extLst>
      <p:ext uri="{BB962C8B-B14F-4D97-AF65-F5344CB8AC3E}">
        <p14:creationId xmlns:p14="http://schemas.microsoft.com/office/powerpoint/2010/main" val="116797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160088" cy="2112966"/>
          </a:xfrm>
        </p:spPr>
        <p:txBody>
          <a:bodyPr>
            <a:noAutofit/>
          </a:bodyPr>
          <a:lstStyle/>
          <a:p>
            <a:r>
              <a:rPr lang="en-US" b="0" i="0" dirty="0">
                <a:solidFill>
                  <a:srgbClr val="1C1E21"/>
                </a:solidFill>
                <a:effectLst/>
              </a:rPr>
              <a:t>How do I change an active listing’s expiration date?</a:t>
            </a:r>
            <a:endParaRPr lang="en-US" dirty="0"/>
          </a:p>
        </p:txBody>
      </p:sp>
      <p:pic>
        <p:nvPicPr>
          <p:cNvPr id="6" name="Picture 5">
            <a:extLst>
              <a:ext uri="{FF2B5EF4-FFF2-40B4-BE49-F238E27FC236}">
                <a16:creationId xmlns:a16="http://schemas.microsoft.com/office/drawing/2014/main" id="{05998598-308E-8645-665B-5B993ED0278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219261" y="2719744"/>
            <a:ext cx="2583055" cy="2011285"/>
          </a:xfrm>
          <a:prstGeom prst="rect">
            <a:avLst/>
          </a:prstGeom>
        </p:spPr>
      </p:pic>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210780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
        <p:nvSpPr>
          <p:cNvPr id="28" name="Text Placeholder 2">
            <a:extLst>
              <a:ext uri="{FF2B5EF4-FFF2-40B4-BE49-F238E27FC236}">
                <a16:creationId xmlns:a16="http://schemas.microsoft.com/office/drawing/2014/main" id="{0496CA09-5E28-5923-70B1-D3DDC836CB48}"/>
              </a:ext>
            </a:extLst>
          </p:cNvPr>
          <p:cNvSpPr txBox="1">
            <a:spLocks/>
          </p:cNvSpPr>
          <p:nvPr/>
        </p:nvSpPr>
        <p:spPr>
          <a:xfrm>
            <a:off x="3166199" y="3562784"/>
            <a:ext cx="6628326" cy="26930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US" sz="2000" b="0" i="0" dirty="0">
                <a:solidFill>
                  <a:srgbClr val="1C1E21"/>
                </a:solidFill>
                <a:effectLst/>
              </a:rPr>
              <a:t>Go to “Listings”, “Extend Expiration Date”, enter the MLS number for the listing, and click “Submit”. From here, you will be able to extend or shorten the expiration date.</a:t>
            </a:r>
            <a:endParaRPr lang="en-US" sz="2000" b="0" i="0" dirty="0">
              <a:solidFill>
                <a:srgbClr val="000000"/>
              </a:solidFill>
              <a:effectLst/>
            </a:endParaRP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3159893" y="1639112"/>
            <a:ext cx="6634632"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i="0" dirty="0">
                <a:solidFill>
                  <a:srgbClr val="1C1E21"/>
                </a:solidFill>
                <a:effectLst/>
              </a:rPr>
              <a:t>How do I change an active listing’s expiration date?</a:t>
            </a:r>
            <a:endParaRPr lang="en-US" sz="1800" dirty="0"/>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6123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160088" cy="2112966"/>
          </a:xfrm>
        </p:spPr>
        <p:txBody>
          <a:bodyPr>
            <a:noAutofit/>
          </a:bodyPr>
          <a:lstStyle/>
          <a:p>
            <a:r>
              <a:rPr lang="en-US" b="0" i="0" dirty="0">
                <a:solidFill>
                  <a:srgbClr val="1C1E21"/>
                </a:solidFill>
                <a:effectLst/>
                <a:latin typeface="Calibri" panose="020F0502020204030204" pitchFamily="34" charset="0"/>
              </a:rPr>
              <a:t>How do you prevent listing photos from appearing on public sites after the listing closes? </a:t>
            </a:r>
            <a:endParaRPr lang="en-US" dirty="0"/>
          </a:p>
        </p:txBody>
      </p:sp>
      <p:pic>
        <p:nvPicPr>
          <p:cNvPr id="6" name="Picture 5">
            <a:extLst>
              <a:ext uri="{FF2B5EF4-FFF2-40B4-BE49-F238E27FC236}">
                <a16:creationId xmlns:a16="http://schemas.microsoft.com/office/drawing/2014/main" id="{05998598-308E-8645-665B-5B993ED0278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219261" y="2393245"/>
            <a:ext cx="2583055" cy="2664284"/>
          </a:xfrm>
          <a:prstGeom prst="rect">
            <a:avLst/>
          </a:prstGeom>
        </p:spPr>
      </p:pic>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3959030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
        <p:nvSpPr>
          <p:cNvPr id="28" name="Text Placeholder 2">
            <a:extLst>
              <a:ext uri="{FF2B5EF4-FFF2-40B4-BE49-F238E27FC236}">
                <a16:creationId xmlns:a16="http://schemas.microsoft.com/office/drawing/2014/main" id="{0496CA09-5E28-5923-70B1-D3DDC836CB48}"/>
              </a:ext>
            </a:extLst>
          </p:cNvPr>
          <p:cNvSpPr txBox="1">
            <a:spLocks/>
          </p:cNvSpPr>
          <p:nvPr/>
        </p:nvSpPr>
        <p:spPr>
          <a:xfrm>
            <a:off x="3166199" y="3562784"/>
            <a:ext cx="6628326" cy="26930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US" sz="1800" b="0" i="0" dirty="0">
                <a:solidFill>
                  <a:srgbClr val="1C1E21"/>
                </a:solidFill>
                <a:effectLst/>
              </a:rPr>
              <a:t>The list broker or an administrative member of the list office can exclude photos from public sites by following these steps:</a:t>
            </a:r>
          </a:p>
          <a:p>
            <a:pPr marL="971550" lvl="1" indent="-285750" fontAlgn="base">
              <a:buFont typeface="Wingdings" pitchFamily="2" charset="2"/>
              <a:buChar char="§"/>
            </a:pPr>
            <a:r>
              <a:rPr lang="en-US" sz="1800" b="0" i="0" dirty="0">
                <a:solidFill>
                  <a:srgbClr val="1C1E21"/>
                </a:solidFill>
                <a:effectLst/>
              </a:rPr>
              <a:t>Go to “Listings”, “Add/Edit Photos”</a:t>
            </a:r>
          </a:p>
          <a:p>
            <a:pPr marL="971550" lvl="1" indent="-285750" fontAlgn="base">
              <a:buFont typeface="Wingdings" pitchFamily="2" charset="2"/>
              <a:buChar char="§"/>
            </a:pPr>
            <a:r>
              <a:rPr lang="en-US" sz="1800" dirty="0">
                <a:solidFill>
                  <a:srgbClr val="1C1E21"/>
                </a:solidFill>
              </a:rPr>
              <a:t>E</a:t>
            </a:r>
            <a:r>
              <a:rPr lang="en-US" sz="1800" b="0" i="0" dirty="0">
                <a:solidFill>
                  <a:srgbClr val="1C1E21"/>
                </a:solidFill>
                <a:effectLst/>
              </a:rPr>
              <a:t>nter the MLS number for the listing</a:t>
            </a:r>
          </a:p>
          <a:p>
            <a:pPr marL="971550" lvl="1" indent="-285750" fontAlgn="base">
              <a:buFont typeface="Wingdings" pitchFamily="2" charset="2"/>
              <a:buChar char="§"/>
            </a:pPr>
            <a:r>
              <a:rPr lang="en-US" sz="1800" dirty="0">
                <a:solidFill>
                  <a:srgbClr val="1C1E21"/>
                </a:solidFill>
              </a:rPr>
              <a:t>C</a:t>
            </a:r>
            <a:r>
              <a:rPr lang="en-US" sz="1800" b="0" i="0" dirty="0">
                <a:solidFill>
                  <a:srgbClr val="1C1E21"/>
                </a:solidFill>
                <a:effectLst/>
              </a:rPr>
              <a:t>lick “Submit”</a:t>
            </a:r>
          </a:p>
          <a:p>
            <a:pPr marL="971550" lvl="1" indent="-285750" fontAlgn="base">
              <a:buFont typeface="Wingdings" pitchFamily="2" charset="2"/>
              <a:buChar char="§"/>
            </a:pPr>
            <a:r>
              <a:rPr lang="en-US" sz="1800" b="0" i="0" dirty="0">
                <a:solidFill>
                  <a:srgbClr val="1C1E21"/>
                </a:solidFill>
                <a:effectLst/>
              </a:rPr>
              <a:t>Check the box "exclude from consumer sites when off-market” for each photo to be excluded</a:t>
            </a:r>
          </a:p>
          <a:p>
            <a:pPr marL="971550" lvl="1" indent="-285750" fontAlgn="base">
              <a:buFont typeface="Wingdings" pitchFamily="2" charset="2"/>
              <a:buChar char="§"/>
            </a:pPr>
            <a:r>
              <a:rPr lang="en-US" sz="1800" dirty="0">
                <a:solidFill>
                  <a:srgbClr val="1C1E21"/>
                </a:solidFill>
              </a:rPr>
              <a:t>Click</a:t>
            </a:r>
            <a:r>
              <a:rPr lang="en-US" sz="1800" b="0" i="0" dirty="0">
                <a:solidFill>
                  <a:srgbClr val="1C1E21"/>
                </a:solidFill>
                <a:effectLst/>
              </a:rPr>
              <a:t> “Save Changes”</a:t>
            </a:r>
          </a:p>
          <a:p>
            <a:pPr fontAlgn="base"/>
            <a:r>
              <a:rPr lang="en-US" sz="1800" dirty="0">
                <a:solidFill>
                  <a:srgbClr val="323338"/>
                </a:solidFill>
                <a:latin typeface="+mn-lt"/>
              </a:rPr>
              <a:t>I</a:t>
            </a:r>
            <a:r>
              <a:rPr lang="en-US" sz="1800" b="0" i="0" dirty="0">
                <a:solidFill>
                  <a:srgbClr val="323338"/>
                </a:solidFill>
                <a:effectLst/>
                <a:latin typeface="+mn-lt"/>
              </a:rPr>
              <a:t>f the photos still appear after the listing has closed, email us at </a:t>
            </a:r>
            <a:r>
              <a:rPr lang="en-US" sz="1800" b="0" i="0" dirty="0">
                <a:solidFill>
                  <a:srgbClr val="323338"/>
                </a:solidFill>
                <a:effectLst/>
                <a:latin typeface="+mn-lt"/>
                <a:hlinkClick r:id="rId2"/>
              </a:rPr>
              <a:t>help.desk@mredllc.com</a:t>
            </a:r>
            <a:r>
              <a:rPr lang="en-US" sz="1800" b="0" i="0" dirty="0">
                <a:solidFill>
                  <a:srgbClr val="323338"/>
                </a:solidFill>
                <a:effectLst/>
                <a:latin typeface="+mn-lt"/>
              </a:rPr>
              <a:t> for assistance.</a:t>
            </a:r>
            <a:endParaRPr lang="en-US" sz="1800" dirty="0">
              <a:solidFill>
                <a:srgbClr val="1C1E21"/>
              </a:solidFill>
              <a:latin typeface="+mn-lt"/>
            </a:endParaRP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3159893" y="1639112"/>
            <a:ext cx="6634632"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i="0" dirty="0">
                <a:solidFill>
                  <a:srgbClr val="1C1E21"/>
                </a:solidFill>
                <a:effectLst/>
                <a:latin typeface="Calibri" panose="020F0502020204030204" pitchFamily="34" charset="0"/>
              </a:rPr>
              <a:t>How do you prevent listing photos from appearing on public sites after the listing closes? </a:t>
            </a:r>
            <a:endParaRPr lang="en-US" sz="1800" dirty="0"/>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761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AB5AB-2612-AA3F-9A2B-FC3B497A2333}"/>
              </a:ext>
            </a:extLst>
          </p:cNvPr>
          <p:cNvSpPr>
            <a:spLocks noGrp="1"/>
          </p:cNvSpPr>
          <p:nvPr>
            <p:ph type="body" sz="quarter" idx="10"/>
          </p:nvPr>
        </p:nvSpPr>
        <p:spPr/>
        <p:txBody>
          <a:bodyPr>
            <a:noAutofit/>
          </a:bodyPr>
          <a:lstStyle/>
          <a:p>
            <a:r>
              <a:rPr lang="en-US" dirty="0"/>
              <a:t>Education and resources</a:t>
            </a:r>
          </a:p>
        </p:txBody>
      </p:sp>
    </p:spTree>
    <p:extLst>
      <p:ext uri="{BB962C8B-B14F-4D97-AF65-F5344CB8AC3E}">
        <p14:creationId xmlns:p14="http://schemas.microsoft.com/office/powerpoint/2010/main" val="1498706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E976C73-83BB-5281-F3D3-5F2FA313D687}"/>
              </a:ext>
            </a:extLst>
          </p:cNvPr>
          <p:cNvSpPr/>
          <p:nvPr/>
        </p:nvSpPr>
        <p:spPr>
          <a:xfrm>
            <a:off x="1048786" y="1981201"/>
            <a:ext cx="3954780" cy="384380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68D3C69-7885-8A1C-D879-C94B9F4526A7}"/>
              </a:ext>
            </a:extLst>
          </p:cNvPr>
          <p:cNvSpPr txBox="1"/>
          <p:nvPr/>
        </p:nvSpPr>
        <p:spPr>
          <a:xfrm>
            <a:off x="1115285" y="2023192"/>
            <a:ext cx="3695504" cy="3693319"/>
          </a:xfrm>
          <a:prstGeom prst="rect">
            <a:avLst/>
          </a:prstGeom>
          <a:noFill/>
        </p:spPr>
        <p:txBody>
          <a:bodyPr wrap="square">
            <a:spAutoFit/>
          </a:bodyPr>
          <a:lstStyle/>
          <a:p>
            <a:pPr>
              <a:lnSpc>
                <a:spcPct val="100000"/>
              </a:lnSpc>
            </a:pPr>
            <a:r>
              <a:rPr lang="en-US" b="0" i="0" dirty="0">
                <a:solidFill>
                  <a:srgbClr val="000000"/>
                </a:solidFill>
                <a:effectLst/>
                <a:latin typeface="Calibri" panose="020F0502020204030204" pitchFamily="34" charset="0"/>
                <a:cs typeface="Calibri" panose="020F0502020204030204" pitchFamily="34" charset="0"/>
              </a:rPr>
              <a:t>Accurate listing data is vital for a multiple listing service. This class covers the major areas of compliance </a:t>
            </a:r>
            <a:r>
              <a:rPr lang="en-US" dirty="0">
                <a:solidFill>
                  <a:srgbClr val="000000"/>
                </a:solidFill>
                <a:latin typeface="Calibri" panose="020F0502020204030204" pitchFamily="34" charset="0"/>
                <a:cs typeface="Calibri" panose="020F0502020204030204" pitchFamily="34" charset="0"/>
              </a:rPr>
              <a:t>and</a:t>
            </a:r>
            <a:r>
              <a:rPr lang="en-US" b="0" i="0" dirty="0">
                <a:solidFill>
                  <a:srgbClr val="000000"/>
                </a:solidFill>
                <a:effectLst/>
                <a:latin typeface="Calibri" panose="020F0502020204030204" pitchFamily="34" charset="0"/>
                <a:cs typeface="Calibri" panose="020F0502020204030204" pitchFamily="34" charset="0"/>
              </a:rPr>
              <a:t> will help you save time and ensure good data entry.</a:t>
            </a:r>
          </a:p>
          <a:p>
            <a:pPr>
              <a:lnSpc>
                <a:spcPct val="100000"/>
              </a:lnSpc>
            </a:pPr>
            <a:endParaRPr lang="en-US" b="0" i="0" dirty="0">
              <a:solidFill>
                <a:srgbClr val="000000"/>
              </a:solidFill>
              <a:effectLst/>
              <a:latin typeface="Calibri" panose="020F0502020204030204" pitchFamily="34" charset="0"/>
              <a:cs typeface="Calibri" panose="020F0502020204030204" pitchFamily="34" charset="0"/>
            </a:endParaRPr>
          </a:p>
          <a:p>
            <a:pPr>
              <a:lnSpc>
                <a:spcPct val="100000"/>
              </a:lnSpc>
            </a:pPr>
            <a:r>
              <a:rPr lang="en-US" b="0" i="0" dirty="0">
                <a:solidFill>
                  <a:srgbClr val="000000"/>
                </a:solidFill>
                <a:effectLst/>
                <a:latin typeface="Calibri" panose="020F0502020204030204" pitchFamily="34" charset="0"/>
                <a:cs typeface="Calibri" panose="020F0502020204030204" pitchFamily="34" charset="0"/>
              </a:rPr>
              <a:t>From how rules are made, to the importance of entering listings accurately the first time to save the extra work of data re-entry, this course will set you on the path to</a:t>
            </a:r>
            <a:r>
              <a:rPr lang="en-US" dirty="0">
                <a:solidFill>
                  <a:srgbClr val="000000"/>
                </a:solidFill>
                <a:latin typeface="Calibri" panose="020F0502020204030204" pitchFamily="34" charset="0"/>
                <a:cs typeface="Calibri" panose="020F0502020204030204" pitchFamily="34" charset="0"/>
              </a:rPr>
              <a:t> </a:t>
            </a:r>
            <a:r>
              <a:rPr lang="en-US" sz="1800" b="0" i="0" dirty="0">
                <a:solidFill>
                  <a:srgbClr val="000000"/>
                </a:solidFill>
                <a:effectLst/>
                <a:latin typeface="Calibri" panose="020F0502020204030204" pitchFamily="34" charset="0"/>
                <a:cs typeface="Calibri" panose="020F0502020204030204" pitchFamily="34" charset="0"/>
              </a:rPr>
              <a:t>success in maintaining clean and reliable listing data. </a:t>
            </a:r>
            <a:endParaRPr lang="en-US" dirty="0">
              <a:latin typeface="Calibri" panose="020F0502020204030204" pitchFamily="34" charset="0"/>
              <a:cs typeface="Calibri" panose="020F0502020204030204" pitchFamily="34" charset="0"/>
            </a:endParaRPr>
          </a:p>
        </p:txBody>
      </p:sp>
      <p:sp>
        <p:nvSpPr>
          <p:cNvPr id="12" name="Text Placeholder 5">
            <a:extLst>
              <a:ext uri="{FF2B5EF4-FFF2-40B4-BE49-F238E27FC236}">
                <a16:creationId xmlns:a16="http://schemas.microsoft.com/office/drawing/2014/main" id="{154714A2-0143-E441-04B0-E0E740F06EFC}"/>
              </a:ext>
            </a:extLst>
          </p:cNvPr>
          <p:cNvSpPr>
            <a:spLocks noGrp="1"/>
          </p:cNvSpPr>
          <p:nvPr>
            <p:ph type="body" sz="quarter" idx="10"/>
          </p:nvPr>
        </p:nvSpPr>
        <p:spPr>
          <a:xfrm>
            <a:off x="503970" y="318295"/>
            <a:ext cx="11116530" cy="1037249"/>
          </a:xfrm>
        </p:spPr>
        <p:txBody>
          <a:bodyPr>
            <a:noAutofit/>
          </a:bodyPr>
          <a:lstStyle/>
          <a:p>
            <a:r>
              <a:rPr lang="en-US" sz="3000" dirty="0"/>
              <a:t>New MRED training class now available</a:t>
            </a:r>
          </a:p>
          <a:p>
            <a:r>
              <a:rPr lang="en-US" sz="2800" b="0" dirty="0"/>
              <a:t>Navigating the Do’s and Don’ts of MLS Rules</a:t>
            </a:r>
            <a:endParaRPr lang="en-US" sz="4000" b="0" dirty="0"/>
          </a:p>
        </p:txBody>
      </p:sp>
      <p:pic>
        <p:nvPicPr>
          <p:cNvPr id="3" name="Picture 2">
            <a:extLst>
              <a:ext uri="{FF2B5EF4-FFF2-40B4-BE49-F238E27FC236}">
                <a16:creationId xmlns:a16="http://schemas.microsoft.com/office/drawing/2014/main" id="{C4C969CD-03F7-0965-660C-6E7378795AA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209525" y="1797025"/>
            <a:ext cx="4344445" cy="3263950"/>
          </a:xfrm>
          <a:prstGeom prst="rect">
            <a:avLst/>
          </a:prstGeom>
        </p:spPr>
      </p:pic>
      <p:sp>
        <p:nvSpPr>
          <p:cNvPr id="5" name="Rectangle: Rounded Corners 20">
            <a:extLst>
              <a:ext uri="{FF2B5EF4-FFF2-40B4-BE49-F238E27FC236}">
                <a16:creationId xmlns:a16="http://schemas.microsoft.com/office/drawing/2014/main" id="{290C81F0-7F69-4216-B3AA-259E60D55271}"/>
              </a:ext>
            </a:extLst>
          </p:cNvPr>
          <p:cNvSpPr/>
          <p:nvPr/>
        </p:nvSpPr>
        <p:spPr>
          <a:xfrm>
            <a:off x="5191877" y="5363195"/>
            <a:ext cx="3065331" cy="557545"/>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p>
        </p:txBody>
      </p:sp>
      <p:sp>
        <p:nvSpPr>
          <p:cNvPr id="8" name="TextBox 7">
            <a:extLst>
              <a:ext uri="{FF2B5EF4-FFF2-40B4-BE49-F238E27FC236}">
                <a16:creationId xmlns:a16="http://schemas.microsoft.com/office/drawing/2014/main" id="{3A3A68C2-AF46-2035-64F3-9F523273668F}"/>
              </a:ext>
            </a:extLst>
          </p:cNvPr>
          <p:cNvSpPr txBox="1"/>
          <p:nvPr/>
        </p:nvSpPr>
        <p:spPr>
          <a:xfrm>
            <a:off x="5191878" y="5455670"/>
            <a:ext cx="3065330" cy="369332"/>
          </a:xfrm>
          <a:prstGeom prst="rect">
            <a:avLst/>
          </a:prstGeom>
          <a:noFill/>
          <a:ln>
            <a:noFill/>
          </a:ln>
        </p:spPr>
        <p:txBody>
          <a:bodyPr wrap="square" rtlCol="0" anchor="t">
            <a:spAutoFit/>
          </a:bodyPr>
          <a:lstStyle/>
          <a:p>
            <a:pPr algn="ctr"/>
            <a:r>
              <a:rPr lang="en-US" b="1" dirty="0">
                <a:solidFill>
                  <a:schemeClr val="accent1"/>
                </a:solidFill>
                <a:latin typeface="Calibri" panose="020F0502020204030204" pitchFamily="34" charset="0"/>
                <a:ea typeface="+mn-lt"/>
                <a:cs typeface="Calibri" panose="020F0502020204030204" pitchFamily="34" charset="0"/>
                <a:hlinkClick r:id="rId3"/>
              </a:rPr>
              <a:t>Search for online training</a:t>
            </a:r>
            <a:endParaRPr lang="en-US" b="1" dirty="0">
              <a:solidFill>
                <a:schemeClr val="accent1"/>
              </a:solidFill>
              <a:latin typeface="Calibri" panose="020F0502020204030204" pitchFamily="34" charset="0"/>
              <a:cs typeface="Calibri" panose="020F0502020204030204" pitchFamily="34" charset="0"/>
              <a:hlinkClick r:id="rId4"/>
            </a:endParaRPr>
          </a:p>
        </p:txBody>
      </p:sp>
      <p:sp>
        <p:nvSpPr>
          <p:cNvPr id="2" name="Rectangle: Rounded Corners 20">
            <a:extLst>
              <a:ext uri="{FF2B5EF4-FFF2-40B4-BE49-F238E27FC236}">
                <a16:creationId xmlns:a16="http://schemas.microsoft.com/office/drawing/2014/main" id="{27C6EADD-0AC9-2F4F-2DD3-40E2F9BAB7D7}"/>
              </a:ext>
            </a:extLst>
          </p:cNvPr>
          <p:cNvSpPr/>
          <p:nvPr/>
        </p:nvSpPr>
        <p:spPr>
          <a:xfrm>
            <a:off x="8463729" y="5363195"/>
            <a:ext cx="3065331" cy="557545"/>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p>
        </p:txBody>
      </p:sp>
      <p:sp>
        <p:nvSpPr>
          <p:cNvPr id="4" name="TextBox 3">
            <a:extLst>
              <a:ext uri="{FF2B5EF4-FFF2-40B4-BE49-F238E27FC236}">
                <a16:creationId xmlns:a16="http://schemas.microsoft.com/office/drawing/2014/main" id="{37AB5A93-6352-6EAC-10B1-8857058184E1}"/>
              </a:ext>
            </a:extLst>
          </p:cNvPr>
          <p:cNvSpPr txBox="1"/>
          <p:nvPr/>
        </p:nvSpPr>
        <p:spPr>
          <a:xfrm>
            <a:off x="8463730" y="5455670"/>
            <a:ext cx="3065330" cy="369332"/>
          </a:xfrm>
          <a:prstGeom prst="rect">
            <a:avLst/>
          </a:prstGeom>
          <a:noFill/>
          <a:ln>
            <a:noFill/>
          </a:ln>
        </p:spPr>
        <p:txBody>
          <a:bodyPr wrap="square" rtlCol="0" anchor="t">
            <a:spAutoFit/>
          </a:bodyPr>
          <a:lstStyle/>
          <a:p>
            <a:pPr algn="ctr"/>
            <a:r>
              <a:rPr lang="en-US" b="1" dirty="0">
                <a:solidFill>
                  <a:schemeClr val="accent1"/>
                </a:solidFill>
                <a:latin typeface="Calibri" panose="020F0502020204030204" pitchFamily="34" charset="0"/>
                <a:ea typeface="+mn-lt"/>
                <a:cs typeface="Calibri" panose="020F0502020204030204" pitchFamily="34" charset="0"/>
                <a:hlinkClick r:id="rId5"/>
              </a:rPr>
              <a:t>Search for in-person training</a:t>
            </a:r>
            <a:endParaRPr lang="en-US" b="1" dirty="0">
              <a:solidFill>
                <a:schemeClr val="accent1"/>
              </a:solidFill>
              <a:latin typeface="Calibri" panose="020F0502020204030204" pitchFamily="34" charset="0"/>
              <a:cs typeface="Calibri" panose="020F0502020204030204" pitchFamily="34" charset="0"/>
              <a:hlinkClick r:id="rId4"/>
            </a:endParaRPr>
          </a:p>
        </p:txBody>
      </p:sp>
    </p:spTree>
    <p:extLst>
      <p:ext uri="{BB962C8B-B14F-4D97-AF65-F5344CB8AC3E}">
        <p14:creationId xmlns:p14="http://schemas.microsoft.com/office/powerpoint/2010/main" val="1385512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154714A2-0143-E441-04B0-E0E740F06EFC}"/>
              </a:ext>
            </a:extLst>
          </p:cNvPr>
          <p:cNvSpPr>
            <a:spLocks noGrp="1"/>
          </p:cNvSpPr>
          <p:nvPr>
            <p:ph type="body" sz="quarter" idx="10"/>
          </p:nvPr>
        </p:nvSpPr>
        <p:spPr>
          <a:xfrm>
            <a:off x="503970" y="318295"/>
            <a:ext cx="10840895" cy="1037249"/>
          </a:xfrm>
        </p:spPr>
        <p:txBody>
          <a:bodyPr>
            <a:noAutofit/>
          </a:bodyPr>
          <a:lstStyle/>
          <a:p>
            <a:r>
              <a:rPr lang="en-US" sz="3600" dirty="0"/>
              <a:t>Did you know MRED training is FREE?</a:t>
            </a:r>
          </a:p>
          <a:p>
            <a:r>
              <a:rPr lang="en-US" sz="2400" b="1" dirty="0"/>
              <a:t>It’s also available on-demand and in-person!</a:t>
            </a:r>
            <a:endParaRPr lang="en-US" b="1" dirty="0"/>
          </a:p>
        </p:txBody>
      </p:sp>
      <p:pic>
        <p:nvPicPr>
          <p:cNvPr id="6" name="Picture 5">
            <a:extLst>
              <a:ext uri="{FF2B5EF4-FFF2-40B4-BE49-F238E27FC236}">
                <a16:creationId xmlns:a16="http://schemas.microsoft.com/office/drawing/2014/main" id="{152A0166-FB7F-661B-13A8-C1742D6988D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378332" y="1683121"/>
            <a:ext cx="4382041" cy="4442011"/>
          </a:xfrm>
          <a:prstGeom prst="rect">
            <a:avLst/>
          </a:prstGeom>
        </p:spPr>
      </p:pic>
      <p:sp>
        <p:nvSpPr>
          <p:cNvPr id="13" name="Rectangle: Rounded Corners 20">
            <a:extLst>
              <a:ext uri="{FF2B5EF4-FFF2-40B4-BE49-F238E27FC236}">
                <a16:creationId xmlns:a16="http://schemas.microsoft.com/office/drawing/2014/main" id="{8DD78AB1-431C-4A78-8662-F79C51CA9814}"/>
              </a:ext>
            </a:extLst>
          </p:cNvPr>
          <p:cNvSpPr/>
          <p:nvPr/>
        </p:nvSpPr>
        <p:spPr>
          <a:xfrm>
            <a:off x="1225383" y="2839845"/>
            <a:ext cx="3065331" cy="754046"/>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p>
        </p:txBody>
      </p:sp>
      <p:sp>
        <p:nvSpPr>
          <p:cNvPr id="17" name="TextBox 16">
            <a:extLst>
              <a:ext uri="{FF2B5EF4-FFF2-40B4-BE49-F238E27FC236}">
                <a16:creationId xmlns:a16="http://schemas.microsoft.com/office/drawing/2014/main" id="{5C393AC1-3D01-9178-A784-A63A1DA790D0}"/>
              </a:ext>
            </a:extLst>
          </p:cNvPr>
          <p:cNvSpPr txBox="1"/>
          <p:nvPr/>
        </p:nvSpPr>
        <p:spPr>
          <a:xfrm>
            <a:off x="1460660" y="2873078"/>
            <a:ext cx="2615126" cy="646331"/>
          </a:xfrm>
          <a:prstGeom prst="rect">
            <a:avLst/>
          </a:prstGeom>
          <a:noFill/>
        </p:spPr>
        <p:txBody>
          <a:bodyPr wrap="square" rtlCol="0" anchor="t">
            <a:spAutoFit/>
          </a:bodyPr>
          <a:lstStyle/>
          <a:p>
            <a:pPr algn="ctr"/>
            <a:r>
              <a:rPr lang="en-US" b="1" dirty="0">
                <a:solidFill>
                  <a:schemeClr val="accent1"/>
                </a:solidFill>
                <a:ea typeface="+mn-lt"/>
                <a:cs typeface="+mn-lt"/>
                <a:hlinkClick r:id="rId3"/>
              </a:rPr>
              <a:t>See the upcoming training schedule</a:t>
            </a:r>
            <a:endParaRPr lang="en-US" b="1" dirty="0">
              <a:solidFill>
                <a:schemeClr val="accent1"/>
              </a:solidFill>
              <a:cs typeface="Calibri"/>
              <a:hlinkClick r:id="rId4"/>
            </a:endParaRPr>
          </a:p>
        </p:txBody>
      </p:sp>
      <p:sp>
        <p:nvSpPr>
          <p:cNvPr id="21" name="Rectangle: Rounded Corners 20">
            <a:extLst>
              <a:ext uri="{FF2B5EF4-FFF2-40B4-BE49-F238E27FC236}">
                <a16:creationId xmlns:a16="http://schemas.microsoft.com/office/drawing/2014/main" id="{24D2B8D2-B0F9-A0E1-0593-D4B1EACE7A04}"/>
              </a:ext>
            </a:extLst>
          </p:cNvPr>
          <p:cNvSpPr/>
          <p:nvPr/>
        </p:nvSpPr>
        <p:spPr>
          <a:xfrm>
            <a:off x="1225383" y="4091258"/>
            <a:ext cx="3065331" cy="754046"/>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p>
        </p:txBody>
      </p:sp>
      <p:sp>
        <p:nvSpPr>
          <p:cNvPr id="24" name="TextBox 23">
            <a:extLst>
              <a:ext uri="{FF2B5EF4-FFF2-40B4-BE49-F238E27FC236}">
                <a16:creationId xmlns:a16="http://schemas.microsoft.com/office/drawing/2014/main" id="{6AAF07B1-6E8B-1C76-FF45-5096215A0E2F}"/>
              </a:ext>
            </a:extLst>
          </p:cNvPr>
          <p:cNvSpPr txBox="1"/>
          <p:nvPr/>
        </p:nvSpPr>
        <p:spPr>
          <a:xfrm>
            <a:off x="1460660" y="4145115"/>
            <a:ext cx="2594776" cy="646331"/>
          </a:xfrm>
          <a:prstGeom prst="rect">
            <a:avLst/>
          </a:prstGeom>
          <a:noFill/>
        </p:spPr>
        <p:txBody>
          <a:bodyPr wrap="square" rtlCol="0" anchor="t">
            <a:spAutoFit/>
          </a:bodyPr>
          <a:lstStyle/>
          <a:p>
            <a:pPr algn="ctr"/>
            <a:r>
              <a:rPr lang="en-US" b="1" dirty="0">
                <a:solidFill>
                  <a:schemeClr val="accent1"/>
                </a:solidFill>
                <a:ea typeface="+mn-lt"/>
                <a:cs typeface="+mn-lt"/>
                <a:hlinkClick r:id="rId5"/>
              </a:rPr>
              <a:t>Watch on-demand training videos</a:t>
            </a:r>
            <a:endParaRPr lang="en-US" b="1" dirty="0">
              <a:solidFill>
                <a:schemeClr val="accent1"/>
              </a:solidFill>
              <a:cs typeface="Calibri"/>
              <a:hlinkClick r:id="rId4"/>
            </a:endParaRPr>
          </a:p>
        </p:txBody>
      </p:sp>
    </p:spTree>
    <p:extLst>
      <p:ext uri="{BB962C8B-B14F-4D97-AF65-F5344CB8AC3E}">
        <p14:creationId xmlns:p14="http://schemas.microsoft.com/office/powerpoint/2010/main" val="36304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E976C73-83BB-5281-F3D3-5F2FA313D687}"/>
              </a:ext>
            </a:extLst>
          </p:cNvPr>
          <p:cNvSpPr/>
          <p:nvPr/>
        </p:nvSpPr>
        <p:spPr>
          <a:xfrm>
            <a:off x="1004789" y="2190983"/>
            <a:ext cx="5023946" cy="361072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C12450F-931A-7A9D-551F-D0A348FE150E}"/>
              </a:ext>
            </a:extLst>
          </p:cNvPr>
          <p:cNvGrpSpPr/>
          <p:nvPr/>
        </p:nvGrpSpPr>
        <p:grpSpPr>
          <a:xfrm>
            <a:off x="735987" y="2450101"/>
            <a:ext cx="571530" cy="248333"/>
            <a:chOff x="3828351" y="5776997"/>
            <a:chExt cx="666412" cy="289560"/>
          </a:xfrm>
        </p:grpSpPr>
        <p:sp>
          <p:nvSpPr>
            <p:cNvPr id="2" name="Isosceles Triangle 1">
              <a:extLst>
                <a:ext uri="{FF2B5EF4-FFF2-40B4-BE49-F238E27FC236}">
                  <a16:creationId xmlns:a16="http://schemas.microsoft.com/office/drawing/2014/main" id="{7A2FBECD-D55C-9C4D-D2CF-44D2CD92FDF2}"/>
                </a:ext>
              </a:extLst>
            </p:cNvPr>
            <p:cNvSpPr/>
            <p:nvPr/>
          </p:nvSpPr>
          <p:spPr>
            <a:xfrm rot="5400000">
              <a:off x="4251960" y="5823754"/>
              <a:ext cx="289560" cy="1960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8988DD5F-2931-14EC-985C-B708B5457B5B}"/>
                </a:ext>
              </a:extLst>
            </p:cNvPr>
            <p:cNvSpPr/>
            <p:nvPr/>
          </p:nvSpPr>
          <p:spPr>
            <a:xfrm rot="5400000">
              <a:off x="4016777" y="5823754"/>
              <a:ext cx="289560" cy="1960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81AB1346-92AC-2703-57E2-22DFC21AF4B4}"/>
                </a:ext>
              </a:extLst>
            </p:cNvPr>
            <p:cNvSpPr/>
            <p:nvPr/>
          </p:nvSpPr>
          <p:spPr>
            <a:xfrm rot="5400000">
              <a:off x="3781594" y="5823754"/>
              <a:ext cx="289560" cy="1960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5">
            <a:extLst>
              <a:ext uri="{FF2B5EF4-FFF2-40B4-BE49-F238E27FC236}">
                <a16:creationId xmlns:a16="http://schemas.microsoft.com/office/drawing/2014/main" id="{154714A2-0143-E441-04B0-E0E740F06EFC}"/>
              </a:ext>
            </a:extLst>
          </p:cNvPr>
          <p:cNvSpPr>
            <a:spLocks noGrp="1"/>
          </p:cNvSpPr>
          <p:nvPr>
            <p:ph type="body" sz="quarter" idx="10"/>
          </p:nvPr>
        </p:nvSpPr>
        <p:spPr>
          <a:xfrm>
            <a:off x="503970" y="318295"/>
            <a:ext cx="10840895" cy="1037249"/>
          </a:xfrm>
        </p:spPr>
        <p:txBody>
          <a:bodyPr>
            <a:noAutofit/>
          </a:bodyPr>
          <a:lstStyle/>
          <a:p>
            <a:r>
              <a:rPr lang="en-US" sz="3600" dirty="0"/>
              <a:t>Need help with something else?</a:t>
            </a:r>
          </a:p>
          <a:p>
            <a:r>
              <a:rPr lang="en-US" sz="2800" dirty="0"/>
              <a:t>We have answers and options</a:t>
            </a:r>
            <a:endParaRPr lang="en-US" sz="4000" dirty="0"/>
          </a:p>
        </p:txBody>
      </p:sp>
      <p:sp>
        <p:nvSpPr>
          <p:cNvPr id="9" name="Text Placeholder 8">
            <a:extLst>
              <a:ext uri="{FF2B5EF4-FFF2-40B4-BE49-F238E27FC236}">
                <a16:creationId xmlns:a16="http://schemas.microsoft.com/office/drawing/2014/main" id="{57F9FC40-9D76-56BE-EF23-DB59C31BD4EC}"/>
              </a:ext>
            </a:extLst>
          </p:cNvPr>
          <p:cNvSpPr>
            <a:spLocks noGrp="1"/>
          </p:cNvSpPr>
          <p:nvPr>
            <p:ph type="body" sz="quarter" idx="11"/>
          </p:nvPr>
        </p:nvSpPr>
        <p:spPr>
          <a:xfrm>
            <a:off x="1398141" y="2366230"/>
            <a:ext cx="4399367" cy="2684419"/>
          </a:xfrm>
        </p:spPr>
        <p:txBody>
          <a:bodyPr>
            <a:noAutofit/>
          </a:bodyPr>
          <a:lstStyle/>
          <a:p>
            <a:pPr>
              <a:lnSpc>
                <a:spcPct val="100000"/>
              </a:lnSpc>
            </a:pPr>
            <a:r>
              <a:rPr lang="en-US" sz="2100" b="1" dirty="0"/>
              <a:t>Get answers to common questions 24/7 in the </a:t>
            </a:r>
            <a:r>
              <a:rPr lang="en-US" sz="2100" b="1" dirty="0">
                <a:hlinkClick r:id="rId2"/>
              </a:rPr>
              <a:t>Knowledge Base</a:t>
            </a:r>
            <a:r>
              <a:rPr lang="en-US" sz="2100" b="1" dirty="0"/>
              <a:t>. </a:t>
            </a:r>
          </a:p>
          <a:p>
            <a:pPr>
              <a:lnSpc>
                <a:spcPct val="100000"/>
              </a:lnSpc>
            </a:pPr>
            <a:endParaRPr lang="en-US" sz="100" b="1" dirty="0"/>
          </a:p>
          <a:p>
            <a:pPr>
              <a:lnSpc>
                <a:spcPct val="100000"/>
              </a:lnSpc>
            </a:pPr>
            <a:r>
              <a:rPr lang="en-US" sz="2100" b="1" dirty="0"/>
              <a:t>Or Contact the Help Desk:</a:t>
            </a:r>
          </a:p>
          <a:p>
            <a:pPr lvl="1">
              <a:lnSpc>
                <a:spcPct val="100000"/>
              </a:lnSpc>
              <a:buFont typeface="Wingdings" pitchFamily="2" charset="2"/>
              <a:buChar char="§"/>
            </a:pPr>
            <a:r>
              <a:rPr lang="en-US" sz="1700" dirty="0"/>
              <a:t>630-955-2755</a:t>
            </a:r>
          </a:p>
          <a:p>
            <a:pPr lvl="1">
              <a:lnSpc>
                <a:spcPct val="100000"/>
              </a:lnSpc>
              <a:buFont typeface="Wingdings" pitchFamily="2" charset="2"/>
              <a:buChar char="§"/>
            </a:pPr>
            <a:r>
              <a:rPr lang="en-US" sz="1700" dirty="0"/>
              <a:t>help.desk@MREDLLC.com</a:t>
            </a:r>
          </a:p>
          <a:p>
            <a:pPr lvl="1">
              <a:lnSpc>
                <a:spcPct val="100000"/>
              </a:lnSpc>
              <a:buFont typeface="Wingdings" pitchFamily="2" charset="2"/>
              <a:buChar char="§"/>
            </a:pPr>
            <a:r>
              <a:rPr lang="en-US" sz="1700" dirty="0"/>
              <a:t>Help Desk hours:</a:t>
            </a:r>
          </a:p>
          <a:p>
            <a:pPr lvl="2">
              <a:lnSpc>
                <a:spcPct val="100000"/>
              </a:lnSpc>
              <a:buFont typeface="Wingdings" pitchFamily="2" charset="2"/>
              <a:buChar char="§"/>
            </a:pPr>
            <a:r>
              <a:rPr lang="en-US" sz="1500" dirty="0"/>
              <a:t>M-F: 8 a.m.- 6 p.m.</a:t>
            </a:r>
          </a:p>
          <a:p>
            <a:pPr lvl="2">
              <a:lnSpc>
                <a:spcPct val="100000"/>
              </a:lnSpc>
              <a:buFont typeface="Wingdings" pitchFamily="2" charset="2"/>
              <a:buChar char="§"/>
            </a:pPr>
            <a:r>
              <a:rPr lang="en-US" sz="1500" dirty="0"/>
              <a:t>Sat: 9 a.m.-3 p.m.</a:t>
            </a:r>
          </a:p>
          <a:p>
            <a:pPr lvl="2">
              <a:lnSpc>
                <a:spcPct val="100000"/>
              </a:lnSpc>
              <a:buFont typeface="Wingdings" pitchFamily="2" charset="2"/>
              <a:buChar char="§"/>
            </a:pPr>
            <a:r>
              <a:rPr lang="en-US" sz="1500" dirty="0"/>
              <a:t>Sun emergency: 10 a.m. – 2 p.m.</a:t>
            </a:r>
          </a:p>
        </p:txBody>
      </p:sp>
      <p:sp>
        <p:nvSpPr>
          <p:cNvPr id="16" name="TextBox 15">
            <a:extLst>
              <a:ext uri="{FF2B5EF4-FFF2-40B4-BE49-F238E27FC236}">
                <a16:creationId xmlns:a16="http://schemas.microsoft.com/office/drawing/2014/main" id="{A68D3C69-7885-8A1C-D879-C94B9F4526A7}"/>
              </a:ext>
            </a:extLst>
          </p:cNvPr>
          <p:cNvSpPr txBox="1"/>
          <p:nvPr/>
        </p:nvSpPr>
        <p:spPr>
          <a:xfrm>
            <a:off x="7186157" y="2366230"/>
            <a:ext cx="4114565" cy="877163"/>
          </a:xfrm>
          <a:prstGeom prst="rect">
            <a:avLst/>
          </a:prstGeom>
          <a:noFill/>
        </p:spPr>
        <p:txBody>
          <a:bodyPr wrap="square">
            <a:spAutoFit/>
          </a:bodyPr>
          <a:lstStyle/>
          <a:p>
            <a:r>
              <a:rPr lang="en-US" sz="1700" b="1" dirty="0">
                <a:latin typeface="Calibri" panose="020F0502020204030204" pitchFamily="34" charset="0"/>
                <a:cs typeface="Calibri" panose="020F0502020204030204" pitchFamily="34" charset="0"/>
              </a:rPr>
              <a:t>Contact Rules and Regulations </a:t>
            </a:r>
          </a:p>
          <a:p>
            <a:pPr marL="742950" lvl="1" indent="-285750">
              <a:buFont typeface="Wingdings" pitchFamily="2" charset="2"/>
              <a:buChar char="§"/>
            </a:pPr>
            <a:r>
              <a:rPr lang="en-US" sz="1700" dirty="0">
                <a:latin typeface="Calibri" panose="020F0502020204030204" pitchFamily="34" charset="0"/>
                <a:cs typeface="Calibri" panose="020F0502020204030204" pitchFamily="34" charset="0"/>
              </a:rPr>
              <a:t>630-799-1471  </a:t>
            </a:r>
          </a:p>
          <a:p>
            <a:pPr marL="742950" lvl="1" indent="-285750">
              <a:buFont typeface="Wingdings" pitchFamily="2" charset="2"/>
              <a:buChar char="§"/>
            </a:pPr>
            <a:r>
              <a:rPr lang="en-US" sz="1700" dirty="0">
                <a:latin typeface="Calibri" panose="020F0502020204030204" pitchFamily="34" charset="0"/>
                <a:cs typeface="Calibri" panose="020F0502020204030204" pitchFamily="34" charset="0"/>
              </a:rPr>
              <a:t>rules.regs@MREDLLC.com</a:t>
            </a:r>
          </a:p>
        </p:txBody>
      </p:sp>
      <p:sp>
        <p:nvSpPr>
          <p:cNvPr id="6" name="TextBox 5">
            <a:extLst>
              <a:ext uri="{FF2B5EF4-FFF2-40B4-BE49-F238E27FC236}">
                <a16:creationId xmlns:a16="http://schemas.microsoft.com/office/drawing/2014/main" id="{47FC5B0C-6FCC-4205-3C3D-AAC65AF84769}"/>
              </a:ext>
            </a:extLst>
          </p:cNvPr>
          <p:cNvSpPr txBox="1"/>
          <p:nvPr/>
        </p:nvSpPr>
        <p:spPr>
          <a:xfrm>
            <a:off x="7186157" y="3364362"/>
            <a:ext cx="3956911" cy="1138773"/>
          </a:xfrm>
          <a:prstGeom prst="rect">
            <a:avLst/>
          </a:prstGeom>
          <a:noFill/>
        </p:spPr>
        <p:txBody>
          <a:bodyPr wrap="square">
            <a:spAutoFit/>
          </a:bodyPr>
          <a:lstStyle/>
          <a:p>
            <a:r>
              <a:rPr lang="en-US" sz="1700" dirty="0">
                <a:latin typeface="Calibri" panose="020F0502020204030204" pitchFamily="34" charset="0"/>
                <a:cs typeface="Calibri" panose="020F0502020204030204" pitchFamily="34" charset="0"/>
                <a:hlinkClick r:id="rId3"/>
              </a:rPr>
              <a:t>Request a meeting</a:t>
            </a:r>
            <a:r>
              <a:rPr lang="en-US" sz="1700" dirty="0">
                <a:latin typeface="Calibri" panose="020F0502020204030204" pitchFamily="34" charset="0"/>
                <a:cs typeface="Calibri" panose="020F0502020204030204" pitchFamily="34" charset="0"/>
              </a:rPr>
              <a:t> with our Broker Outreach team to have all your questions answered and get connected to the resources you need.</a:t>
            </a:r>
          </a:p>
        </p:txBody>
      </p:sp>
      <p:sp>
        <p:nvSpPr>
          <p:cNvPr id="13" name="TextBox 12">
            <a:extLst>
              <a:ext uri="{FF2B5EF4-FFF2-40B4-BE49-F238E27FC236}">
                <a16:creationId xmlns:a16="http://schemas.microsoft.com/office/drawing/2014/main" id="{1D077066-53BD-027C-B833-5355D5CA4749}"/>
              </a:ext>
            </a:extLst>
          </p:cNvPr>
          <p:cNvSpPr txBox="1"/>
          <p:nvPr/>
        </p:nvSpPr>
        <p:spPr>
          <a:xfrm>
            <a:off x="7186157" y="4620123"/>
            <a:ext cx="3895890" cy="615553"/>
          </a:xfrm>
          <a:prstGeom prst="rect">
            <a:avLst/>
          </a:prstGeom>
          <a:noFill/>
        </p:spPr>
        <p:txBody>
          <a:bodyPr wrap="square">
            <a:spAutoFit/>
          </a:bodyPr>
          <a:lstStyle/>
          <a:p>
            <a:r>
              <a:rPr lang="en-US" sz="1700" dirty="0">
                <a:latin typeface="Calibri" panose="020F0502020204030204" pitchFamily="34" charset="0"/>
                <a:cs typeface="Calibri" panose="020F0502020204030204" pitchFamily="34" charset="0"/>
              </a:rPr>
              <a:t>Sign up for training on MRED products and services. Visit </a:t>
            </a:r>
            <a:r>
              <a:rPr lang="en-US" sz="1700" dirty="0">
                <a:latin typeface="Calibri" panose="020F0502020204030204" pitchFamily="34" charset="0"/>
                <a:cs typeface="Calibri" panose="020F0502020204030204" pitchFamily="34" charset="0"/>
                <a:hlinkClick r:id="rId4"/>
              </a:rPr>
              <a:t>training.mredllc.com</a:t>
            </a:r>
            <a:r>
              <a:rPr lang="en-US" sz="1700" dirty="0">
                <a:latin typeface="Calibri" panose="020F0502020204030204" pitchFamily="34" charset="0"/>
                <a:cs typeface="Calibri" panose="020F0502020204030204" pitchFamily="34" charset="0"/>
              </a:rPr>
              <a:t>.</a:t>
            </a:r>
          </a:p>
        </p:txBody>
      </p:sp>
      <p:sp>
        <p:nvSpPr>
          <p:cNvPr id="4" name="Isosceles Triangle 3">
            <a:extLst>
              <a:ext uri="{FF2B5EF4-FFF2-40B4-BE49-F238E27FC236}">
                <a16:creationId xmlns:a16="http://schemas.microsoft.com/office/drawing/2014/main" id="{84CF43B7-8038-3B06-1E51-9D3224398DC9}"/>
              </a:ext>
            </a:extLst>
          </p:cNvPr>
          <p:cNvSpPr/>
          <p:nvPr/>
        </p:nvSpPr>
        <p:spPr>
          <a:xfrm rot="5400000">
            <a:off x="6897732" y="3482032"/>
            <a:ext cx="209686" cy="1419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A3B1829B-98EA-BE09-98E6-40EA30DBD19C}"/>
              </a:ext>
            </a:extLst>
          </p:cNvPr>
          <p:cNvSpPr/>
          <p:nvPr/>
        </p:nvSpPr>
        <p:spPr>
          <a:xfrm rot="5400000">
            <a:off x="6896158" y="4734285"/>
            <a:ext cx="209686" cy="1419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789C6D2F-6E48-8935-18EC-BA2D188B7886}"/>
              </a:ext>
            </a:extLst>
          </p:cNvPr>
          <p:cNvSpPr/>
          <p:nvPr/>
        </p:nvSpPr>
        <p:spPr>
          <a:xfrm rot="5400000">
            <a:off x="6896407" y="2474856"/>
            <a:ext cx="208143" cy="14092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2095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ABE358-6AF0-441A-2998-843810FEA122}"/>
              </a:ext>
            </a:extLst>
          </p:cNvPr>
          <p:cNvSpPr>
            <a:spLocks noGrp="1"/>
          </p:cNvSpPr>
          <p:nvPr>
            <p:ph type="body" sz="quarter" idx="10"/>
          </p:nvPr>
        </p:nvSpPr>
        <p:spPr/>
        <p:txBody>
          <a:bodyPr/>
          <a:lstStyle/>
          <a:p>
            <a:r>
              <a:rPr lang="en-US" dirty="0"/>
              <a:t>Thank You</a:t>
            </a:r>
          </a:p>
        </p:txBody>
      </p:sp>
      <p:sp>
        <p:nvSpPr>
          <p:cNvPr id="5" name="Text Placeholder 4">
            <a:extLst>
              <a:ext uri="{FF2B5EF4-FFF2-40B4-BE49-F238E27FC236}">
                <a16:creationId xmlns:a16="http://schemas.microsoft.com/office/drawing/2014/main" id="{91DFBD6E-6808-8B68-A7CE-07097F56135C}"/>
              </a:ext>
            </a:extLst>
          </p:cNvPr>
          <p:cNvSpPr>
            <a:spLocks noGrp="1"/>
          </p:cNvSpPr>
          <p:nvPr>
            <p:ph type="body" sz="quarter" idx="11"/>
          </p:nvPr>
        </p:nvSpPr>
        <p:spPr/>
        <p:txBody>
          <a:bodyPr/>
          <a:lstStyle/>
          <a:p>
            <a:r>
              <a:rPr lang="en-US" dirty="0"/>
              <a:t>mredllc.com</a:t>
            </a:r>
          </a:p>
        </p:txBody>
      </p:sp>
    </p:spTree>
    <p:extLst>
      <p:ext uri="{BB962C8B-B14F-4D97-AF65-F5344CB8AC3E}">
        <p14:creationId xmlns:p14="http://schemas.microsoft.com/office/powerpoint/2010/main" val="422013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0">
            <a:extLst>
              <a:ext uri="{FF2B5EF4-FFF2-40B4-BE49-F238E27FC236}">
                <a16:creationId xmlns:a16="http://schemas.microsoft.com/office/drawing/2014/main" id="{7FD03B77-D11C-DCF2-4B51-6BCBCF104E94}"/>
              </a:ext>
            </a:extLst>
          </p:cNvPr>
          <p:cNvSpPr/>
          <p:nvPr/>
        </p:nvSpPr>
        <p:spPr>
          <a:xfrm>
            <a:off x="8673992" y="5338321"/>
            <a:ext cx="2417340" cy="677088"/>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 name="Rectangle 17">
            <a:extLst>
              <a:ext uri="{FF2B5EF4-FFF2-40B4-BE49-F238E27FC236}">
                <a16:creationId xmlns:a16="http://schemas.microsoft.com/office/drawing/2014/main" id="{9E976C73-83BB-5281-F3D3-5F2FA313D687}"/>
              </a:ext>
            </a:extLst>
          </p:cNvPr>
          <p:cNvSpPr/>
          <p:nvPr/>
        </p:nvSpPr>
        <p:spPr>
          <a:xfrm>
            <a:off x="655641" y="1661823"/>
            <a:ext cx="4620786" cy="436348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D3936F74-8FED-8D34-8A95-452443256BF8}"/>
              </a:ext>
            </a:extLst>
          </p:cNvPr>
          <p:cNvSpPr>
            <a:spLocks noGrp="1"/>
          </p:cNvSpPr>
          <p:nvPr>
            <p:ph type="body" sz="quarter" idx="10"/>
          </p:nvPr>
        </p:nvSpPr>
        <p:spPr>
          <a:xfrm>
            <a:off x="503970" y="318295"/>
            <a:ext cx="11064883" cy="1037249"/>
          </a:xfrm>
        </p:spPr>
        <p:txBody>
          <a:bodyPr>
            <a:noAutofit/>
          </a:bodyPr>
          <a:lstStyle/>
          <a:p>
            <a:r>
              <a:rPr lang="en-US" sz="3400" dirty="0"/>
              <a:t>Approval needed: Updates to MRED’s Participant/ Subscriber Agreements</a:t>
            </a:r>
          </a:p>
        </p:txBody>
      </p:sp>
      <p:sp>
        <p:nvSpPr>
          <p:cNvPr id="7" name="Text Placeholder 6">
            <a:extLst>
              <a:ext uri="{FF2B5EF4-FFF2-40B4-BE49-F238E27FC236}">
                <a16:creationId xmlns:a16="http://schemas.microsoft.com/office/drawing/2014/main" id="{EF73DFB3-101F-1CDC-0C6A-838EA8439E44}"/>
              </a:ext>
            </a:extLst>
          </p:cNvPr>
          <p:cNvSpPr>
            <a:spLocks noGrp="1"/>
          </p:cNvSpPr>
          <p:nvPr>
            <p:ph type="body" sz="quarter" idx="11"/>
          </p:nvPr>
        </p:nvSpPr>
        <p:spPr>
          <a:xfrm>
            <a:off x="896245" y="1905663"/>
            <a:ext cx="4224393" cy="4426476"/>
          </a:xfrm>
        </p:spPr>
        <p:txBody>
          <a:bodyPr>
            <a:noAutofit/>
          </a:bodyPr>
          <a:lstStyle/>
          <a:p>
            <a:pPr algn="l" rtl="0" fontAlgn="base"/>
            <a:r>
              <a:rPr lang="en-US" sz="2000" b="0" i="0" dirty="0">
                <a:solidFill>
                  <a:srgbClr val="000000"/>
                </a:solidFill>
                <a:effectLst/>
              </a:rPr>
              <a:t>MRED has updated its Subscriber and Participant agreements to reinforce the requirement that you are responsible for ensuring that you obtain sufficient rights to photos, videos, and other content before submitting them to the MRED Database or providing them to others to submit to the MRED Database.</a:t>
            </a:r>
          </a:p>
          <a:p>
            <a:pPr algn="l" rtl="0" fontAlgn="base"/>
            <a:r>
              <a:rPr lang="en-US" sz="2000" b="0" i="0" dirty="0">
                <a:solidFill>
                  <a:srgbClr val="000000"/>
                </a:solidFill>
                <a:effectLst/>
              </a:rPr>
              <a:t>Access to the MLS is contingent on agreeing to the updated terms. If you have any questions, please contact MRED at </a:t>
            </a:r>
            <a:r>
              <a:rPr lang="en-US" sz="2000" b="0" i="0" u="sng" strike="noStrike" dirty="0">
                <a:solidFill>
                  <a:srgbClr val="0563C1"/>
                </a:solidFill>
                <a:effectLst/>
                <a:hlinkClick r:id="rId2"/>
              </a:rPr>
              <a:t>rules.regs@mredllc.com.</a:t>
            </a:r>
            <a:r>
              <a:rPr lang="en-US" sz="2000" b="0" i="0" dirty="0">
                <a:solidFill>
                  <a:srgbClr val="0563C1"/>
                </a:solidFill>
                <a:effectLst/>
              </a:rPr>
              <a:t> </a:t>
            </a:r>
            <a:endParaRPr lang="en-US" sz="2000" b="0" i="0" dirty="0">
              <a:solidFill>
                <a:srgbClr val="000000"/>
              </a:solidFill>
              <a:effectLst/>
            </a:endParaRPr>
          </a:p>
        </p:txBody>
      </p:sp>
      <p:sp>
        <p:nvSpPr>
          <p:cNvPr id="2" name="Rectangle: Rounded Corners 20">
            <a:extLst>
              <a:ext uri="{FF2B5EF4-FFF2-40B4-BE49-F238E27FC236}">
                <a16:creationId xmlns:a16="http://schemas.microsoft.com/office/drawing/2014/main" id="{8078375C-256F-0400-E46B-F2504A39C0AE}"/>
              </a:ext>
            </a:extLst>
          </p:cNvPr>
          <p:cNvSpPr/>
          <p:nvPr/>
        </p:nvSpPr>
        <p:spPr>
          <a:xfrm>
            <a:off x="6042550" y="5342240"/>
            <a:ext cx="2417340" cy="677088"/>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extBox 3">
            <a:extLst>
              <a:ext uri="{FF2B5EF4-FFF2-40B4-BE49-F238E27FC236}">
                <a16:creationId xmlns:a16="http://schemas.microsoft.com/office/drawing/2014/main" id="{305AB4AB-86B2-2C7B-7132-30E7DE8FD54A}"/>
              </a:ext>
            </a:extLst>
          </p:cNvPr>
          <p:cNvSpPr txBox="1"/>
          <p:nvPr/>
        </p:nvSpPr>
        <p:spPr>
          <a:xfrm>
            <a:off x="6238976" y="5373007"/>
            <a:ext cx="2024487" cy="615553"/>
          </a:xfrm>
          <a:prstGeom prst="rect">
            <a:avLst/>
          </a:prstGeom>
          <a:noFill/>
        </p:spPr>
        <p:txBody>
          <a:bodyPr wrap="square" rtlCol="0" anchor="t">
            <a:spAutoFit/>
          </a:bodyPr>
          <a:lstStyle/>
          <a:p>
            <a:pPr algn="ctr"/>
            <a:r>
              <a:rPr lang="en-US" sz="1700" b="1" dirty="0">
                <a:solidFill>
                  <a:schemeClr val="accent1"/>
                </a:solidFill>
                <a:latin typeface="Calibri" panose="020F0502020204030204" pitchFamily="34" charset="0"/>
                <a:ea typeface="+mn-lt"/>
                <a:cs typeface="Calibri" panose="020F0502020204030204" pitchFamily="34" charset="0"/>
                <a:hlinkClick r:id="rId3"/>
              </a:rPr>
              <a:t>Click here to read the Participant FAQs</a:t>
            </a:r>
            <a:endParaRPr lang="en-US" sz="1700" b="1" dirty="0">
              <a:solidFill>
                <a:schemeClr val="accent1"/>
              </a:solidFill>
              <a:latin typeface="Calibri" panose="020F0502020204030204" pitchFamily="34" charset="0"/>
              <a:cs typeface="Calibri" panose="020F0502020204030204" pitchFamily="34" charset="0"/>
              <a:hlinkClick r:id="rId4"/>
            </a:endParaRPr>
          </a:p>
        </p:txBody>
      </p:sp>
      <p:pic>
        <p:nvPicPr>
          <p:cNvPr id="5" name="Picture 4">
            <a:extLst>
              <a:ext uri="{FF2B5EF4-FFF2-40B4-BE49-F238E27FC236}">
                <a16:creationId xmlns:a16="http://schemas.microsoft.com/office/drawing/2014/main" id="{14D05223-C8BA-908C-A6FE-2D546C6E613B}"/>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4125"/>
          <a:stretch/>
        </p:blipFill>
        <p:spPr>
          <a:xfrm>
            <a:off x="5777964" y="1341998"/>
            <a:ext cx="5337076" cy="3788107"/>
          </a:xfrm>
          <a:prstGeom prst="rect">
            <a:avLst/>
          </a:prstGeom>
        </p:spPr>
      </p:pic>
      <p:sp>
        <p:nvSpPr>
          <p:cNvPr id="8" name="TextBox 7">
            <a:extLst>
              <a:ext uri="{FF2B5EF4-FFF2-40B4-BE49-F238E27FC236}">
                <a16:creationId xmlns:a16="http://schemas.microsoft.com/office/drawing/2014/main" id="{7C5381D4-5096-FED2-C990-9DC16A91BA81}"/>
              </a:ext>
            </a:extLst>
          </p:cNvPr>
          <p:cNvSpPr txBox="1"/>
          <p:nvPr/>
        </p:nvSpPr>
        <p:spPr>
          <a:xfrm>
            <a:off x="8877192" y="5350408"/>
            <a:ext cx="2010940" cy="615553"/>
          </a:xfrm>
          <a:prstGeom prst="rect">
            <a:avLst/>
          </a:prstGeom>
          <a:noFill/>
        </p:spPr>
        <p:txBody>
          <a:bodyPr wrap="square" rtlCol="0" anchor="t">
            <a:spAutoFit/>
          </a:bodyPr>
          <a:lstStyle/>
          <a:p>
            <a:pPr algn="ctr"/>
            <a:r>
              <a:rPr lang="en-US" sz="1700" b="1" dirty="0">
                <a:solidFill>
                  <a:schemeClr val="accent1"/>
                </a:solidFill>
                <a:latin typeface="Calibri" panose="020F0502020204030204" pitchFamily="34" charset="0"/>
                <a:ea typeface="+mn-lt"/>
                <a:cs typeface="Calibri" panose="020F0502020204030204" pitchFamily="34" charset="0"/>
                <a:hlinkClick r:id="rId6"/>
              </a:rPr>
              <a:t>Click here to read the Subscriber FAQs</a:t>
            </a:r>
            <a:endParaRPr lang="en-US" sz="1700" b="1" dirty="0">
              <a:solidFill>
                <a:schemeClr val="accent1"/>
              </a:solidFill>
              <a:latin typeface="Calibri" panose="020F0502020204030204" pitchFamily="34" charset="0"/>
              <a:cs typeface="Calibri" panose="020F0502020204030204" pitchFamily="34" charset="0"/>
              <a:hlinkClick r:id="rId4"/>
            </a:endParaRPr>
          </a:p>
        </p:txBody>
      </p:sp>
    </p:spTree>
    <p:extLst>
      <p:ext uri="{BB962C8B-B14F-4D97-AF65-F5344CB8AC3E}">
        <p14:creationId xmlns:p14="http://schemas.microsoft.com/office/powerpoint/2010/main" val="336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E976C73-83BB-5281-F3D3-5F2FA313D687}"/>
              </a:ext>
            </a:extLst>
          </p:cNvPr>
          <p:cNvSpPr/>
          <p:nvPr/>
        </p:nvSpPr>
        <p:spPr>
          <a:xfrm>
            <a:off x="440923" y="2171775"/>
            <a:ext cx="3354602" cy="317985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D3936F74-8FED-8D34-8A95-452443256BF8}"/>
              </a:ext>
            </a:extLst>
          </p:cNvPr>
          <p:cNvSpPr>
            <a:spLocks noGrp="1"/>
          </p:cNvSpPr>
          <p:nvPr>
            <p:ph type="body" sz="quarter" idx="10"/>
          </p:nvPr>
        </p:nvSpPr>
        <p:spPr>
          <a:xfrm>
            <a:off x="503970" y="318295"/>
            <a:ext cx="10840895" cy="1037249"/>
          </a:xfrm>
        </p:spPr>
        <p:txBody>
          <a:bodyPr>
            <a:noAutofit/>
          </a:bodyPr>
          <a:lstStyle/>
          <a:p>
            <a:r>
              <a:rPr lang="en-US" sz="3200" dirty="0"/>
              <a:t>Quickly deliver saved search results to your clients</a:t>
            </a:r>
          </a:p>
          <a:p>
            <a:r>
              <a:rPr lang="en-US" sz="2400" b="1" dirty="0"/>
              <a:t>Use real-time search in connectMLS</a:t>
            </a:r>
            <a:endParaRPr lang="en-US" b="1" dirty="0"/>
          </a:p>
        </p:txBody>
      </p:sp>
      <p:sp>
        <p:nvSpPr>
          <p:cNvPr id="7" name="Text Placeholder 6">
            <a:extLst>
              <a:ext uri="{FF2B5EF4-FFF2-40B4-BE49-F238E27FC236}">
                <a16:creationId xmlns:a16="http://schemas.microsoft.com/office/drawing/2014/main" id="{EF73DFB3-101F-1CDC-0C6A-838EA8439E44}"/>
              </a:ext>
            </a:extLst>
          </p:cNvPr>
          <p:cNvSpPr>
            <a:spLocks noGrp="1"/>
          </p:cNvSpPr>
          <p:nvPr>
            <p:ph type="body" sz="quarter" idx="11"/>
          </p:nvPr>
        </p:nvSpPr>
        <p:spPr>
          <a:xfrm>
            <a:off x="556914" y="2314265"/>
            <a:ext cx="3216696" cy="3084080"/>
          </a:xfrm>
        </p:spPr>
        <p:txBody>
          <a:bodyPr>
            <a:noAutofit/>
          </a:bodyPr>
          <a:lstStyle/>
          <a:p>
            <a:pPr>
              <a:lnSpc>
                <a:spcPct val="100000"/>
              </a:lnSpc>
              <a:spcBef>
                <a:spcPts val="0"/>
              </a:spcBef>
            </a:pPr>
            <a:r>
              <a:rPr lang="en-US" sz="1800" dirty="0"/>
              <a:t>When saving an automatic search for your client, the Real-Time option is the quickest way to have listings sent.</a:t>
            </a:r>
          </a:p>
          <a:p>
            <a:pPr>
              <a:lnSpc>
                <a:spcPct val="100000"/>
              </a:lnSpc>
              <a:spcBef>
                <a:spcPts val="0"/>
              </a:spcBef>
            </a:pPr>
            <a:endParaRPr lang="en-US" sz="1800" dirty="0"/>
          </a:p>
          <a:p>
            <a:pPr>
              <a:lnSpc>
                <a:spcPct val="100000"/>
              </a:lnSpc>
              <a:spcBef>
                <a:spcPts val="0"/>
              </a:spcBef>
            </a:pPr>
            <a:r>
              <a:rPr lang="en-US" sz="1800" dirty="0"/>
              <a:t>After specifying your search criteria:</a:t>
            </a:r>
          </a:p>
          <a:p>
            <a:pPr marL="342900" indent="-342900">
              <a:lnSpc>
                <a:spcPct val="100000"/>
              </a:lnSpc>
              <a:spcBef>
                <a:spcPts val="0"/>
              </a:spcBef>
              <a:buFont typeface="+mj-lt"/>
              <a:buAutoNum type="arabicPeriod"/>
            </a:pPr>
            <a:r>
              <a:rPr lang="en-US" sz="1800" dirty="0"/>
              <a:t>Click “Save Search”</a:t>
            </a:r>
          </a:p>
          <a:p>
            <a:pPr marL="342900" indent="-342900">
              <a:lnSpc>
                <a:spcPct val="100000"/>
              </a:lnSpc>
              <a:spcBef>
                <a:spcPts val="0"/>
              </a:spcBef>
              <a:buFont typeface="+mj-lt"/>
              <a:buAutoNum type="arabicPeriod"/>
            </a:pPr>
            <a:r>
              <a:rPr lang="en-US" sz="1800" dirty="0"/>
              <a:t>Choose “Automatic Search”</a:t>
            </a:r>
          </a:p>
          <a:p>
            <a:pPr marL="342900" indent="-342900">
              <a:lnSpc>
                <a:spcPct val="100000"/>
              </a:lnSpc>
              <a:spcBef>
                <a:spcPts val="0"/>
              </a:spcBef>
              <a:buFont typeface="+mj-lt"/>
              <a:buAutoNum type="arabicPeriod"/>
            </a:pPr>
            <a:r>
              <a:rPr lang="en-US" sz="1800" dirty="0"/>
              <a:t>Select “Real-Time”</a:t>
            </a:r>
          </a:p>
        </p:txBody>
      </p:sp>
      <p:pic>
        <p:nvPicPr>
          <p:cNvPr id="3" name="Picture 2" descr="A picture containing chart&#10;&#10;Description automatically generated">
            <a:extLst>
              <a:ext uri="{FF2B5EF4-FFF2-40B4-BE49-F238E27FC236}">
                <a16:creationId xmlns:a16="http://schemas.microsoft.com/office/drawing/2014/main" id="{B615A543-A305-9FCB-20A9-F2C22DBD0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8677" y="3049552"/>
            <a:ext cx="7772400" cy="1445438"/>
          </a:xfrm>
          <a:prstGeom prst="rect">
            <a:avLst/>
          </a:prstGeom>
        </p:spPr>
      </p:pic>
      <p:grpSp>
        <p:nvGrpSpPr>
          <p:cNvPr id="12" name="Group 11">
            <a:extLst>
              <a:ext uri="{FF2B5EF4-FFF2-40B4-BE49-F238E27FC236}">
                <a16:creationId xmlns:a16="http://schemas.microsoft.com/office/drawing/2014/main" id="{42E66BEE-0836-AE0A-EB13-272C2D9CFB2C}"/>
              </a:ext>
            </a:extLst>
          </p:cNvPr>
          <p:cNvGrpSpPr/>
          <p:nvPr/>
        </p:nvGrpSpPr>
        <p:grpSpPr>
          <a:xfrm rot="16200000">
            <a:off x="8628605" y="4612238"/>
            <a:ext cx="850983" cy="369757"/>
            <a:chOff x="3828351" y="5776997"/>
            <a:chExt cx="666412" cy="289560"/>
          </a:xfrm>
          <a:solidFill>
            <a:schemeClr val="accent4"/>
          </a:solidFill>
        </p:grpSpPr>
        <p:sp>
          <p:nvSpPr>
            <p:cNvPr id="13" name="Isosceles Triangle 1">
              <a:extLst>
                <a:ext uri="{FF2B5EF4-FFF2-40B4-BE49-F238E27FC236}">
                  <a16:creationId xmlns:a16="http://schemas.microsoft.com/office/drawing/2014/main" id="{89E80CFF-3DC7-4471-2680-61B2DE49A4EB}"/>
                </a:ext>
              </a:extLst>
            </p:cNvPr>
            <p:cNvSpPr/>
            <p:nvPr/>
          </p:nvSpPr>
          <p:spPr>
            <a:xfrm rot="5400000">
              <a:off x="4251960" y="5823754"/>
              <a:ext cx="289560" cy="196046"/>
            </a:xfrm>
            <a:prstGeom prst="triangl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7">
              <a:extLst>
                <a:ext uri="{FF2B5EF4-FFF2-40B4-BE49-F238E27FC236}">
                  <a16:creationId xmlns:a16="http://schemas.microsoft.com/office/drawing/2014/main" id="{13C00C49-83EF-5B42-A0F4-4BFF3C7FF71D}"/>
                </a:ext>
              </a:extLst>
            </p:cNvPr>
            <p:cNvSpPr/>
            <p:nvPr/>
          </p:nvSpPr>
          <p:spPr>
            <a:xfrm rot="5400000">
              <a:off x="4016777" y="5823754"/>
              <a:ext cx="289560" cy="196046"/>
            </a:xfrm>
            <a:prstGeom prst="triangl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9">
              <a:extLst>
                <a:ext uri="{FF2B5EF4-FFF2-40B4-BE49-F238E27FC236}">
                  <a16:creationId xmlns:a16="http://schemas.microsoft.com/office/drawing/2014/main" id="{F0F95E45-EC35-BEA6-4C1C-B54F9B964DE5}"/>
                </a:ext>
              </a:extLst>
            </p:cNvPr>
            <p:cNvSpPr/>
            <p:nvPr/>
          </p:nvSpPr>
          <p:spPr>
            <a:xfrm rot="5400000">
              <a:off x="3781594" y="5823754"/>
              <a:ext cx="289560" cy="196046"/>
            </a:xfrm>
            <a:prstGeom prst="triangl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138E0667-D54C-511D-0343-F353EF1207FA}"/>
              </a:ext>
            </a:extLst>
          </p:cNvPr>
          <p:cNvGrpSpPr/>
          <p:nvPr/>
        </p:nvGrpSpPr>
        <p:grpSpPr>
          <a:xfrm rot="5400000">
            <a:off x="5593060" y="2632328"/>
            <a:ext cx="850983" cy="369757"/>
            <a:chOff x="3828351" y="5776997"/>
            <a:chExt cx="666412" cy="289560"/>
          </a:xfrm>
          <a:solidFill>
            <a:schemeClr val="accent4"/>
          </a:solidFill>
        </p:grpSpPr>
        <p:sp>
          <p:nvSpPr>
            <p:cNvPr id="4" name="Isosceles Triangle 1">
              <a:extLst>
                <a:ext uri="{FF2B5EF4-FFF2-40B4-BE49-F238E27FC236}">
                  <a16:creationId xmlns:a16="http://schemas.microsoft.com/office/drawing/2014/main" id="{17400AE1-4104-2B0E-1297-36EEB2A21805}"/>
                </a:ext>
              </a:extLst>
            </p:cNvPr>
            <p:cNvSpPr/>
            <p:nvPr/>
          </p:nvSpPr>
          <p:spPr>
            <a:xfrm rot="5400000">
              <a:off x="4251960" y="5823754"/>
              <a:ext cx="289560" cy="196046"/>
            </a:xfrm>
            <a:prstGeom prst="triangl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7">
              <a:extLst>
                <a:ext uri="{FF2B5EF4-FFF2-40B4-BE49-F238E27FC236}">
                  <a16:creationId xmlns:a16="http://schemas.microsoft.com/office/drawing/2014/main" id="{E63C3A86-0844-9B68-8EBB-E7ADAB0398C4}"/>
                </a:ext>
              </a:extLst>
            </p:cNvPr>
            <p:cNvSpPr/>
            <p:nvPr/>
          </p:nvSpPr>
          <p:spPr>
            <a:xfrm rot="5400000">
              <a:off x="4016777" y="5823754"/>
              <a:ext cx="289560" cy="196046"/>
            </a:xfrm>
            <a:prstGeom prst="triangl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9">
              <a:extLst>
                <a:ext uri="{FF2B5EF4-FFF2-40B4-BE49-F238E27FC236}">
                  <a16:creationId xmlns:a16="http://schemas.microsoft.com/office/drawing/2014/main" id="{D28E51E5-4213-3727-C818-CE5263EB7606}"/>
                </a:ext>
              </a:extLst>
            </p:cNvPr>
            <p:cNvSpPr/>
            <p:nvPr/>
          </p:nvSpPr>
          <p:spPr>
            <a:xfrm rot="5400000">
              <a:off x="3781594" y="5823754"/>
              <a:ext cx="289560" cy="196046"/>
            </a:xfrm>
            <a:prstGeom prst="triangl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4089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936F74-8FED-8D34-8A95-452443256BF8}"/>
              </a:ext>
            </a:extLst>
          </p:cNvPr>
          <p:cNvSpPr>
            <a:spLocks noGrp="1"/>
          </p:cNvSpPr>
          <p:nvPr>
            <p:ph type="body" sz="quarter" idx="10"/>
          </p:nvPr>
        </p:nvSpPr>
        <p:spPr>
          <a:xfrm>
            <a:off x="503970" y="318295"/>
            <a:ext cx="10840895" cy="1037249"/>
          </a:xfrm>
        </p:spPr>
        <p:txBody>
          <a:bodyPr>
            <a:noAutofit/>
          </a:bodyPr>
          <a:lstStyle/>
          <a:p>
            <a:r>
              <a:rPr lang="en-US" sz="3200" dirty="0"/>
              <a:t>Customize your connectMLS view</a:t>
            </a:r>
          </a:p>
          <a:p>
            <a:r>
              <a:rPr lang="en-US" sz="2400" b="1" dirty="0">
                <a:ea typeface="Calibri" panose="020F0502020204030204" pitchFamily="34" charset="0"/>
              </a:rPr>
              <a:t>Your dashboard – your way</a:t>
            </a:r>
            <a:endParaRPr lang="en-US" b="1" dirty="0">
              <a:ea typeface="Calibri" panose="020F0502020204030204" pitchFamily="34" charset="0"/>
            </a:endParaRPr>
          </a:p>
        </p:txBody>
      </p:sp>
      <p:sp>
        <p:nvSpPr>
          <p:cNvPr id="8" name="Rectangle 7">
            <a:extLst>
              <a:ext uri="{FF2B5EF4-FFF2-40B4-BE49-F238E27FC236}">
                <a16:creationId xmlns:a16="http://schemas.microsoft.com/office/drawing/2014/main" id="{719D997F-BCE5-7528-65A5-33A67A3C3E7E}"/>
              </a:ext>
            </a:extLst>
          </p:cNvPr>
          <p:cNvSpPr/>
          <p:nvPr/>
        </p:nvSpPr>
        <p:spPr>
          <a:xfrm>
            <a:off x="636356" y="1890607"/>
            <a:ext cx="5459644" cy="189311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4640F12-003D-70F7-F177-A8148B8DE366}"/>
              </a:ext>
            </a:extLst>
          </p:cNvPr>
          <p:cNvSpPr txBox="1"/>
          <p:nvPr/>
        </p:nvSpPr>
        <p:spPr>
          <a:xfrm>
            <a:off x="808642" y="2096099"/>
            <a:ext cx="5150724" cy="1477328"/>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Make connectMLS work better for you!</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You can choose your connectMLS display preferences by clicking on your photo/initials at the top-right of connectMLS and selecting “Display Settings”.</a:t>
            </a:r>
          </a:p>
        </p:txBody>
      </p:sp>
      <p:pic>
        <p:nvPicPr>
          <p:cNvPr id="9" name="Picture 8" descr="Graphical user interface, text, application&#10;&#10;Description automatically generated">
            <a:extLst>
              <a:ext uri="{FF2B5EF4-FFF2-40B4-BE49-F238E27FC236}">
                <a16:creationId xmlns:a16="http://schemas.microsoft.com/office/drawing/2014/main" id="{5A13A552-9F7E-ADB4-1CDA-BC31F907C76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389924" y="1538936"/>
            <a:ext cx="2802076" cy="4239271"/>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33DD462-0B40-18A8-CF51-A72231820D5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820484" y="1538937"/>
            <a:ext cx="2356057" cy="4239271"/>
          </a:xfrm>
          <a:prstGeom prst="rect">
            <a:avLst/>
          </a:prstGeom>
        </p:spPr>
      </p:pic>
      <p:grpSp>
        <p:nvGrpSpPr>
          <p:cNvPr id="18" name="Group 17">
            <a:extLst>
              <a:ext uri="{FF2B5EF4-FFF2-40B4-BE49-F238E27FC236}">
                <a16:creationId xmlns:a16="http://schemas.microsoft.com/office/drawing/2014/main" id="{75BCE8DB-052E-12AF-4549-F1CCB04D005A}"/>
              </a:ext>
            </a:extLst>
          </p:cNvPr>
          <p:cNvGrpSpPr/>
          <p:nvPr/>
        </p:nvGrpSpPr>
        <p:grpSpPr>
          <a:xfrm>
            <a:off x="9223884" y="3618397"/>
            <a:ext cx="760273" cy="330343"/>
            <a:chOff x="3828351" y="5776997"/>
            <a:chExt cx="666412" cy="289560"/>
          </a:xfrm>
          <a:solidFill>
            <a:schemeClr val="accent4"/>
          </a:solidFill>
        </p:grpSpPr>
        <p:sp>
          <p:nvSpPr>
            <p:cNvPr id="21" name="Isosceles Triangle 1">
              <a:extLst>
                <a:ext uri="{FF2B5EF4-FFF2-40B4-BE49-F238E27FC236}">
                  <a16:creationId xmlns:a16="http://schemas.microsoft.com/office/drawing/2014/main" id="{C76847E8-D9AD-3833-EC15-1F6146508999}"/>
                </a:ext>
              </a:extLst>
            </p:cNvPr>
            <p:cNvSpPr/>
            <p:nvPr/>
          </p:nvSpPr>
          <p:spPr>
            <a:xfrm rot="5400000">
              <a:off x="4251960" y="5823754"/>
              <a:ext cx="289560" cy="19604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7">
              <a:extLst>
                <a:ext uri="{FF2B5EF4-FFF2-40B4-BE49-F238E27FC236}">
                  <a16:creationId xmlns:a16="http://schemas.microsoft.com/office/drawing/2014/main" id="{52AE6443-D795-3CB5-CA6F-D6A810ED3ABD}"/>
                </a:ext>
              </a:extLst>
            </p:cNvPr>
            <p:cNvSpPr/>
            <p:nvPr/>
          </p:nvSpPr>
          <p:spPr>
            <a:xfrm rot="5400000">
              <a:off x="4016777" y="5823754"/>
              <a:ext cx="289560" cy="19604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127034BC-C096-4868-13CE-D10FCB396B7E}"/>
                </a:ext>
              </a:extLst>
            </p:cNvPr>
            <p:cNvSpPr/>
            <p:nvPr/>
          </p:nvSpPr>
          <p:spPr>
            <a:xfrm rot="5400000">
              <a:off x="3781594" y="5823754"/>
              <a:ext cx="289560" cy="19604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E0AD6F7-5223-32B3-B25E-C160EB5149A4}"/>
              </a:ext>
            </a:extLst>
          </p:cNvPr>
          <p:cNvSpPr txBox="1"/>
          <p:nvPr/>
        </p:nvSpPr>
        <p:spPr>
          <a:xfrm>
            <a:off x="840851" y="3989217"/>
            <a:ext cx="5255149" cy="1754326"/>
          </a:xfrm>
          <a:prstGeom prst="rect">
            <a:avLst/>
          </a:prstGeom>
          <a:noFill/>
        </p:spPr>
        <p:txBody>
          <a:bodyPr wrap="square">
            <a:spAutoFit/>
          </a:bodyPr>
          <a:lstStyle/>
          <a:p>
            <a:r>
              <a:rPr lang="en-US" sz="1800" b="0" i="0" dirty="0">
                <a:solidFill>
                  <a:srgbClr val="43464A"/>
                </a:solidFill>
                <a:effectLst/>
                <a:latin typeface="Calibri" panose="020F0502020204030204" pitchFamily="34" charset="0"/>
                <a:cs typeface="Calibri" panose="020F0502020204030204" pitchFamily="34" charset="0"/>
              </a:rPr>
              <a:t>To make your experience look more like the previous version of connectMLS:</a:t>
            </a:r>
          </a:p>
          <a:p>
            <a:pPr marL="342900" indent="-342900">
              <a:buFont typeface="+mj-lt"/>
              <a:buAutoNum type="arabicPeriod"/>
            </a:pPr>
            <a:r>
              <a:rPr lang="en-US" dirty="0">
                <a:solidFill>
                  <a:srgbClr val="43464A"/>
                </a:solidFill>
                <a:latin typeface="Calibri" panose="020F0502020204030204" pitchFamily="34" charset="0"/>
                <a:cs typeface="Calibri" panose="020F0502020204030204" pitchFamily="34" charset="0"/>
              </a:rPr>
              <a:t>C</a:t>
            </a:r>
            <a:r>
              <a:rPr lang="en-US" sz="1800" b="0" i="0" dirty="0">
                <a:solidFill>
                  <a:srgbClr val="43464A"/>
                </a:solidFill>
                <a:effectLst/>
                <a:latin typeface="Calibri" panose="020F0502020204030204" pitchFamily="34" charset="0"/>
                <a:cs typeface="Calibri" panose="020F0502020204030204" pitchFamily="34" charset="0"/>
              </a:rPr>
              <a:t>lick on your initials/profile picture</a:t>
            </a:r>
          </a:p>
          <a:p>
            <a:pPr marL="342900" indent="-342900">
              <a:buFont typeface="+mj-lt"/>
              <a:buAutoNum type="arabicPeriod"/>
            </a:pPr>
            <a:r>
              <a:rPr lang="en-US" dirty="0">
                <a:solidFill>
                  <a:srgbClr val="43464A"/>
                </a:solidFill>
                <a:latin typeface="Calibri" panose="020F0502020204030204" pitchFamily="34" charset="0"/>
                <a:cs typeface="Calibri" panose="020F0502020204030204" pitchFamily="34" charset="0"/>
              </a:rPr>
              <a:t>Click </a:t>
            </a:r>
            <a:r>
              <a:rPr lang="en-US" sz="1800" b="0" i="0" dirty="0">
                <a:solidFill>
                  <a:srgbClr val="43464A"/>
                </a:solidFill>
                <a:effectLst/>
                <a:latin typeface="Calibri" panose="020F0502020204030204" pitchFamily="34" charset="0"/>
                <a:cs typeface="Calibri" panose="020F0502020204030204" pitchFamily="34" charset="0"/>
              </a:rPr>
              <a:t>"Display Settings”</a:t>
            </a:r>
          </a:p>
          <a:p>
            <a:pPr marL="342900" indent="-342900">
              <a:buFont typeface="+mj-lt"/>
              <a:buAutoNum type="arabicPeriod"/>
            </a:pPr>
            <a:r>
              <a:rPr lang="en-US" dirty="0">
                <a:solidFill>
                  <a:srgbClr val="43464A"/>
                </a:solidFill>
                <a:latin typeface="Calibri" panose="020F0502020204030204" pitchFamily="34" charset="0"/>
                <a:cs typeface="Calibri" panose="020F0502020204030204" pitchFamily="34" charset="0"/>
              </a:rPr>
              <a:t>S</a:t>
            </a:r>
            <a:r>
              <a:rPr lang="en-US" sz="1800" b="0" i="0" dirty="0">
                <a:solidFill>
                  <a:srgbClr val="43464A"/>
                </a:solidFill>
                <a:effectLst/>
                <a:latin typeface="Calibri" panose="020F0502020204030204" pitchFamily="34" charset="0"/>
                <a:cs typeface="Calibri" panose="020F0502020204030204" pitchFamily="34" charset="0"/>
              </a:rPr>
              <a:t>elect "Compact" for your Spacing and "Classic" for your Theme.</a:t>
            </a:r>
            <a:endParaRPr lang="en-US" sz="2400"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E0C8A307-23C7-30B3-A484-8089688DF9DA}"/>
              </a:ext>
            </a:extLst>
          </p:cNvPr>
          <p:cNvGrpSpPr/>
          <p:nvPr/>
        </p:nvGrpSpPr>
        <p:grpSpPr>
          <a:xfrm>
            <a:off x="9241374" y="4775136"/>
            <a:ext cx="760273" cy="330343"/>
            <a:chOff x="3828351" y="5776997"/>
            <a:chExt cx="666412" cy="289560"/>
          </a:xfrm>
          <a:solidFill>
            <a:schemeClr val="accent4"/>
          </a:solidFill>
        </p:grpSpPr>
        <p:sp>
          <p:nvSpPr>
            <p:cNvPr id="10" name="Isosceles Triangle 1">
              <a:extLst>
                <a:ext uri="{FF2B5EF4-FFF2-40B4-BE49-F238E27FC236}">
                  <a16:creationId xmlns:a16="http://schemas.microsoft.com/office/drawing/2014/main" id="{A6796C72-F7E4-BF36-7345-46979AAD18A3}"/>
                </a:ext>
              </a:extLst>
            </p:cNvPr>
            <p:cNvSpPr/>
            <p:nvPr/>
          </p:nvSpPr>
          <p:spPr>
            <a:xfrm rot="5400000">
              <a:off x="4251960" y="5823754"/>
              <a:ext cx="289560" cy="19604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7">
              <a:extLst>
                <a:ext uri="{FF2B5EF4-FFF2-40B4-BE49-F238E27FC236}">
                  <a16:creationId xmlns:a16="http://schemas.microsoft.com/office/drawing/2014/main" id="{9B175BF9-DB13-CF4A-39D7-E68DCFA6E185}"/>
                </a:ext>
              </a:extLst>
            </p:cNvPr>
            <p:cNvSpPr/>
            <p:nvPr/>
          </p:nvSpPr>
          <p:spPr>
            <a:xfrm rot="5400000">
              <a:off x="4016777" y="5823754"/>
              <a:ext cx="289560" cy="19604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9">
              <a:extLst>
                <a:ext uri="{FF2B5EF4-FFF2-40B4-BE49-F238E27FC236}">
                  <a16:creationId xmlns:a16="http://schemas.microsoft.com/office/drawing/2014/main" id="{099F6AC1-7484-72A7-BCCA-2164B89B9703}"/>
                </a:ext>
              </a:extLst>
            </p:cNvPr>
            <p:cNvSpPr/>
            <p:nvPr/>
          </p:nvSpPr>
          <p:spPr>
            <a:xfrm rot="5400000">
              <a:off x="3781594" y="5823754"/>
              <a:ext cx="289560" cy="19604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F20CD5D7-CE5D-F5C4-C5BD-744C05CFE2CC}"/>
              </a:ext>
            </a:extLst>
          </p:cNvPr>
          <p:cNvGrpSpPr/>
          <p:nvPr/>
        </p:nvGrpSpPr>
        <p:grpSpPr>
          <a:xfrm>
            <a:off x="6307010" y="5199329"/>
            <a:ext cx="760273" cy="330343"/>
            <a:chOff x="3828351" y="5776997"/>
            <a:chExt cx="666412" cy="289560"/>
          </a:xfrm>
          <a:solidFill>
            <a:schemeClr val="accent4"/>
          </a:solidFill>
        </p:grpSpPr>
        <p:sp>
          <p:nvSpPr>
            <p:cNvPr id="24" name="Isosceles Triangle 1">
              <a:extLst>
                <a:ext uri="{FF2B5EF4-FFF2-40B4-BE49-F238E27FC236}">
                  <a16:creationId xmlns:a16="http://schemas.microsoft.com/office/drawing/2014/main" id="{3985637F-623C-1294-AC93-08ED71DAE2F6}"/>
                </a:ext>
              </a:extLst>
            </p:cNvPr>
            <p:cNvSpPr/>
            <p:nvPr/>
          </p:nvSpPr>
          <p:spPr>
            <a:xfrm rot="5400000">
              <a:off x="4251960" y="5823754"/>
              <a:ext cx="289560" cy="19604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sosceles Triangle 7">
              <a:extLst>
                <a:ext uri="{FF2B5EF4-FFF2-40B4-BE49-F238E27FC236}">
                  <a16:creationId xmlns:a16="http://schemas.microsoft.com/office/drawing/2014/main" id="{D9C4CE2B-946A-6340-7DB8-D61F288120E9}"/>
                </a:ext>
              </a:extLst>
            </p:cNvPr>
            <p:cNvSpPr/>
            <p:nvPr/>
          </p:nvSpPr>
          <p:spPr>
            <a:xfrm rot="5400000">
              <a:off x="4016777" y="5823754"/>
              <a:ext cx="289560" cy="19604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9">
              <a:extLst>
                <a:ext uri="{FF2B5EF4-FFF2-40B4-BE49-F238E27FC236}">
                  <a16:creationId xmlns:a16="http://schemas.microsoft.com/office/drawing/2014/main" id="{505AAC9D-D48C-AD0B-A425-4CADB1C59078}"/>
                </a:ext>
              </a:extLst>
            </p:cNvPr>
            <p:cNvSpPr/>
            <p:nvPr/>
          </p:nvSpPr>
          <p:spPr>
            <a:xfrm rot="5400000">
              <a:off x="3781594" y="5823754"/>
              <a:ext cx="289560" cy="19604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0860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936F74-8FED-8D34-8A95-452443256BF8}"/>
              </a:ext>
            </a:extLst>
          </p:cNvPr>
          <p:cNvSpPr>
            <a:spLocks noGrp="1"/>
          </p:cNvSpPr>
          <p:nvPr>
            <p:ph type="body" sz="quarter" idx="10"/>
          </p:nvPr>
        </p:nvSpPr>
        <p:spPr>
          <a:xfrm>
            <a:off x="503970" y="318295"/>
            <a:ext cx="11522715" cy="1037249"/>
          </a:xfrm>
        </p:spPr>
        <p:txBody>
          <a:bodyPr>
            <a:noAutofit/>
          </a:bodyPr>
          <a:lstStyle/>
          <a:p>
            <a:r>
              <a:rPr lang="en-US" sz="3200" dirty="0"/>
              <a:t>Stay on top of trends with MRED’s Weekly Market Snapshot</a:t>
            </a:r>
          </a:p>
          <a:p>
            <a:endParaRPr lang="en-US" b="1" dirty="0">
              <a:latin typeface="Selawik Semilight" panose="020B0402040204020203" pitchFamily="34" charset="0"/>
            </a:endParaRPr>
          </a:p>
        </p:txBody>
      </p:sp>
      <p:sp>
        <p:nvSpPr>
          <p:cNvPr id="8" name="Rectangle 7">
            <a:extLst>
              <a:ext uri="{FF2B5EF4-FFF2-40B4-BE49-F238E27FC236}">
                <a16:creationId xmlns:a16="http://schemas.microsoft.com/office/drawing/2014/main" id="{719D997F-BCE5-7528-65A5-33A67A3C3E7E}"/>
              </a:ext>
            </a:extLst>
          </p:cNvPr>
          <p:cNvSpPr/>
          <p:nvPr/>
        </p:nvSpPr>
        <p:spPr>
          <a:xfrm>
            <a:off x="648527" y="1556286"/>
            <a:ext cx="5513149" cy="135198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8">
            <a:extLst>
              <a:ext uri="{FF2B5EF4-FFF2-40B4-BE49-F238E27FC236}">
                <a16:creationId xmlns:a16="http://schemas.microsoft.com/office/drawing/2014/main" id="{2B4F5970-F845-7C42-FE99-22D548B461F8}"/>
              </a:ext>
            </a:extLst>
          </p:cNvPr>
          <p:cNvSpPr>
            <a:spLocks noGrp="1"/>
          </p:cNvSpPr>
          <p:nvPr>
            <p:ph type="body" sz="quarter" idx="11"/>
          </p:nvPr>
        </p:nvSpPr>
        <p:spPr>
          <a:xfrm>
            <a:off x="665328" y="3175799"/>
            <a:ext cx="5989320" cy="2331394"/>
          </a:xfrm>
        </p:spPr>
        <p:txBody>
          <a:bodyPr>
            <a:normAutofit fontScale="92500" lnSpcReduction="10000"/>
          </a:bodyPr>
          <a:lstStyle/>
          <a:p>
            <a:r>
              <a:rPr lang="en-US" sz="2200" dirty="0"/>
              <a:t>This report includes the latest numbers on:</a:t>
            </a:r>
          </a:p>
          <a:p>
            <a:pPr marL="342900" indent="-342900">
              <a:buFont typeface="Arial" panose="020B0604020202020204" pitchFamily="34" charset="0"/>
              <a:buChar char="•"/>
            </a:pPr>
            <a:r>
              <a:rPr lang="en-US" sz="2200" dirty="0"/>
              <a:t>Closed listings</a:t>
            </a:r>
          </a:p>
          <a:p>
            <a:pPr marL="342900" indent="-342900">
              <a:buFont typeface="Arial" panose="020B0604020202020204" pitchFamily="34" charset="0"/>
              <a:buChar char="•"/>
            </a:pPr>
            <a:r>
              <a:rPr lang="en-US" sz="2200" dirty="0"/>
              <a:t>Listings under contract</a:t>
            </a:r>
          </a:p>
          <a:p>
            <a:pPr marL="342900" indent="-342900">
              <a:buFont typeface="Arial" panose="020B0604020202020204" pitchFamily="34" charset="0"/>
              <a:buChar char="•"/>
            </a:pPr>
            <a:r>
              <a:rPr lang="en-US" sz="2200" dirty="0"/>
              <a:t>New listings</a:t>
            </a:r>
          </a:p>
          <a:p>
            <a:pPr marL="342900" indent="-342900">
              <a:buFont typeface="Arial" panose="020B0604020202020204" pitchFamily="34" charset="0"/>
              <a:buChar char="•"/>
            </a:pPr>
            <a:r>
              <a:rPr lang="en-US" sz="2200" dirty="0"/>
              <a:t>Open houses</a:t>
            </a:r>
          </a:p>
          <a:p>
            <a:pPr marL="342900" indent="-342900">
              <a:buFont typeface="Arial" panose="020B0604020202020204" pitchFamily="34" charset="0"/>
              <a:buChar char="•"/>
            </a:pPr>
            <a:r>
              <a:rPr lang="en-US" sz="2200" dirty="0"/>
              <a:t>Median sales prices</a:t>
            </a:r>
          </a:p>
        </p:txBody>
      </p:sp>
      <p:sp>
        <p:nvSpPr>
          <p:cNvPr id="17" name="TextBox 16">
            <a:extLst>
              <a:ext uri="{FF2B5EF4-FFF2-40B4-BE49-F238E27FC236}">
                <a16:creationId xmlns:a16="http://schemas.microsoft.com/office/drawing/2014/main" id="{24640F12-003D-70F7-F177-A8148B8DE366}"/>
              </a:ext>
            </a:extLst>
          </p:cNvPr>
          <p:cNvSpPr txBox="1"/>
          <p:nvPr/>
        </p:nvSpPr>
        <p:spPr>
          <a:xfrm>
            <a:off x="816564" y="1619872"/>
            <a:ext cx="5177074" cy="1200329"/>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Each week, MRED sends out a report highlighting key marketplace metrics you can share with your clients!</a:t>
            </a:r>
          </a:p>
        </p:txBody>
      </p:sp>
      <p:sp>
        <p:nvSpPr>
          <p:cNvPr id="19" name="Rectangle: Rounded Corners 20">
            <a:extLst>
              <a:ext uri="{FF2B5EF4-FFF2-40B4-BE49-F238E27FC236}">
                <a16:creationId xmlns:a16="http://schemas.microsoft.com/office/drawing/2014/main" id="{A265B0AE-C8F4-76F2-5324-02A97F7B0356}"/>
              </a:ext>
            </a:extLst>
          </p:cNvPr>
          <p:cNvSpPr/>
          <p:nvPr/>
        </p:nvSpPr>
        <p:spPr>
          <a:xfrm>
            <a:off x="665328" y="5530421"/>
            <a:ext cx="3065331" cy="58189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TextBox 19">
            <a:extLst>
              <a:ext uri="{FF2B5EF4-FFF2-40B4-BE49-F238E27FC236}">
                <a16:creationId xmlns:a16="http://schemas.microsoft.com/office/drawing/2014/main" id="{8F0160A2-3A02-1ADB-87EA-C16477B2E321}"/>
              </a:ext>
            </a:extLst>
          </p:cNvPr>
          <p:cNvSpPr txBox="1"/>
          <p:nvPr/>
        </p:nvSpPr>
        <p:spPr>
          <a:xfrm>
            <a:off x="665329" y="5638136"/>
            <a:ext cx="3065330" cy="338554"/>
          </a:xfrm>
          <a:prstGeom prst="rect">
            <a:avLst/>
          </a:prstGeom>
          <a:noFill/>
        </p:spPr>
        <p:txBody>
          <a:bodyPr wrap="square" rtlCol="0" anchor="t">
            <a:spAutoFit/>
          </a:bodyPr>
          <a:lstStyle/>
          <a:p>
            <a:pPr algn="ctr"/>
            <a:r>
              <a:rPr lang="en-US" sz="1600" b="1" dirty="0">
                <a:solidFill>
                  <a:schemeClr val="accent1"/>
                </a:solidFill>
                <a:latin typeface="Calibri" panose="020F0502020204030204" pitchFamily="34" charset="0"/>
                <a:ea typeface="+mn-lt"/>
                <a:cs typeface="Calibri" panose="020F0502020204030204" pitchFamily="34" charset="0"/>
                <a:hlinkClick r:id="rId2"/>
              </a:rPr>
              <a:t>See the report</a:t>
            </a:r>
            <a:endParaRPr lang="en-US" sz="1600" b="1" dirty="0">
              <a:solidFill>
                <a:schemeClr val="accent1"/>
              </a:solidFill>
              <a:latin typeface="Calibri" panose="020F0502020204030204" pitchFamily="34" charset="0"/>
              <a:cs typeface="Calibri" panose="020F0502020204030204" pitchFamily="34" charset="0"/>
              <a:hlinkClick r:id="rId3"/>
            </a:endParaRPr>
          </a:p>
        </p:txBody>
      </p:sp>
      <p:pic>
        <p:nvPicPr>
          <p:cNvPr id="24" name="Picture 23">
            <a:extLst>
              <a:ext uri="{FF2B5EF4-FFF2-40B4-BE49-F238E27FC236}">
                <a16:creationId xmlns:a16="http://schemas.microsoft.com/office/drawing/2014/main" id="{5D7260BC-8816-3966-4FC1-BF043A7B18C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654648" y="1897379"/>
            <a:ext cx="5154232" cy="2907096"/>
          </a:xfrm>
          <a:prstGeom prst="rect">
            <a:avLst/>
          </a:prstGeom>
        </p:spPr>
      </p:pic>
      <p:grpSp>
        <p:nvGrpSpPr>
          <p:cNvPr id="2" name="Group 1">
            <a:extLst>
              <a:ext uri="{FF2B5EF4-FFF2-40B4-BE49-F238E27FC236}">
                <a16:creationId xmlns:a16="http://schemas.microsoft.com/office/drawing/2014/main" id="{1BA3893A-34E7-BC7F-17CB-BEBDF37718C9}"/>
              </a:ext>
            </a:extLst>
          </p:cNvPr>
          <p:cNvGrpSpPr/>
          <p:nvPr/>
        </p:nvGrpSpPr>
        <p:grpSpPr>
          <a:xfrm rot="16200000">
            <a:off x="6515589" y="5112318"/>
            <a:ext cx="689870" cy="299752"/>
            <a:chOff x="3828351" y="5776997"/>
            <a:chExt cx="666412" cy="289560"/>
          </a:xfrm>
          <a:solidFill>
            <a:schemeClr val="accent4"/>
          </a:solidFill>
        </p:grpSpPr>
        <p:sp>
          <p:nvSpPr>
            <p:cNvPr id="3" name="Isosceles Triangle 1">
              <a:extLst>
                <a:ext uri="{FF2B5EF4-FFF2-40B4-BE49-F238E27FC236}">
                  <a16:creationId xmlns:a16="http://schemas.microsoft.com/office/drawing/2014/main" id="{D9FE5BDB-4177-C36A-5620-D9A36CDE2D3B}"/>
                </a:ext>
              </a:extLst>
            </p:cNvPr>
            <p:cNvSpPr/>
            <p:nvPr/>
          </p:nvSpPr>
          <p:spPr>
            <a:xfrm rot="5400000">
              <a:off x="4251960" y="5823754"/>
              <a:ext cx="289560" cy="19604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7">
              <a:extLst>
                <a:ext uri="{FF2B5EF4-FFF2-40B4-BE49-F238E27FC236}">
                  <a16:creationId xmlns:a16="http://schemas.microsoft.com/office/drawing/2014/main" id="{1B64DDA4-B9C9-C069-42F6-CB8896523792}"/>
                </a:ext>
              </a:extLst>
            </p:cNvPr>
            <p:cNvSpPr/>
            <p:nvPr/>
          </p:nvSpPr>
          <p:spPr>
            <a:xfrm rot="5400000">
              <a:off x="4016777" y="5823754"/>
              <a:ext cx="289560" cy="19604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9">
              <a:extLst>
                <a:ext uri="{FF2B5EF4-FFF2-40B4-BE49-F238E27FC236}">
                  <a16:creationId xmlns:a16="http://schemas.microsoft.com/office/drawing/2014/main" id="{7CC05545-3157-64D4-30CE-20819D5D3F8E}"/>
                </a:ext>
              </a:extLst>
            </p:cNvPr>
            <p:cNvSpPr/>
            <p:nvPr/>
          </p:nvSpPr>
          <p:spPr>
            <a:xfrm rot="5400000">
              <a:off x="3781594" y="5823754"/>
              <a:ext cx="289560" cy="19604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 Placeholder 8">
            <a:extLst>
              <a:ext uri="{FF2B5EF4-FFF2-40B4-BE49-F238E27FC236}">
                <a16:creationId xmlns:a16="http://schemas.microsoft.com/office/drawing/2014/main" id="{5BBAB4F5-30AC-1914-F0CA-FE8F8DD58016}"/>
              </a:ext>
            </a:extLst>
          </p:cNvPr>
          <p:cNvSpPr txBox="1">
            <a:spLocks/>
          </p:cNvSpPr>
          <p:nvPr/>
        </p:nvSpPr>
        <p:spPr>
          <a:xfrm>
            <a:off x="7102983" y="5035919"/>
            <a:ext cx="3881824" cy="5818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latin typeface="Calibri" panose="020F0502020204030204" pitchFamily="34" charset="0"/>
                <a:cs typeface="Calibri" panose="020F0502020204030204" pitchFamily="34" charset="0"/>
              </a:rPr>
              <a:t>Click the “Share” button on the report to post on social media or send a link to clients.</a:t>
            </a:r>
          </a:p>
        </p:txBody>
      </p:sp>
    </p:spTree>
    <p:extLst>
      <p:ext uri="{BB962C8B-B14F-4D97-AF65-F5344CB8AC3E}">
        <p14:creationId xmlns:p14="http://schemas.microsoft.com/office/powerpoint/2010/main" val="287288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2A86E3-3A5A-87B0-57BC-30EB9AB8B2B0}"/>
              </a:ext>
            </a:extLst>
          </p:cNvPr>
          <p:cNvSpPr>
            <a:spLocks noGrp="1"/>
          </p:cNvSpPr>
          <p:nvPr>
            <p:ph type="body" sz="quarter" idx="10"/>
          </p:nvPr>
        </p:nvSpPr>
        <p:spPr/>
        <p:txBody>
          <a:bodyPr>
            <a:noAutofit/>
          </a:bodyPr>
          <a:lstStyle/>
          <a:p>
            <a:r>
              <a:rPr lang="en-US" dirty="0"/>
              <a:t>Answers to FAQs</a:t>
            </a:r>
          </a:p>
        </p:txBody>
      </p:sp>
    </p:spTree>
    <p:extLst>
      <p:ext uri="{BB962C8B-B14F-4D97-AF65-F5344CB8AC3E}">
        <p14:creationId xmlns:p14="http://schemas.microsoft.com/office/powerpoint/2010/main" val="3922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160088" cy="2112966"/>
          </a:xfrm>
        </p:spPr>
        <p:txBody>
          <a:bodyPr>
            <a:noAutofit/>
          </a:bodyPr>
          <a:lstStyle/>
          <a:p>
            <a:r>
              <a:rPr lang="en-US" b="0" i="0" dirty="0">
                <a:solidFill>
                  <a:srgbClr val="323338"/>
                </a:solidFill>
                <a:effectLst/>
              </a:rPr>
              <a:t>How do I report a violation on a connectMLS listing?</a:t>
            </a:r>
            <a:endParaRPr lang="en-US" dirty="0"/>
          </a:p>
        </p:txBody>
      </p:sp>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pic>
        <p:nvPicPr>
          <p:cNvPr id="4" name="Picture 3">
            <a:extLst>
              <a:ext uri="{FF2B5EF4-FFF2-40B4-BE49-F238E27FC236}">
                <a16:creationId xmlns:a16="http://schemas.microsoft.com/office/drawing/2014/main" id="{62C8DCA9-DFBB-410F-B11C-0B0F5AAA3630}"/>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219261" y="2433859"/>
            <a:ext cx="2583055" cy="2583055"/>
          </a:xfrm>
          <a:prstGeom prst="rect">
            <a:avLst/>
          </a:prstGeom>
        </p:spPr>
      </p:pic>
    </p:spTree>
    <p:extLst>
      <p:ext uri="{BB962C8B-B14F-4D97-AF65-F5344CB8AC3E}">
        <p14:creationId xmlns:p14="http://schemas.microsoft.com/office/powerpoint/2010/main" val="304502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
        <p:nvSpPr>
          <p:cNvPr id="28" name="Text Placeholder 2">
            <a:extLst>
              <a:ext uri="{FF2B5EF4-FFF2-40B4-BE49-F238E27FC236}">
                <a16:creationId xmlns:a16="http://schemas.microsoft.com/office/drawing/2014/main" id="{0496CA09-5E28-5923-70B1-D3DDC836CB48}"/>
              </a:ext>
            </a:extLst>
          </p:cNvPr>
          <p:cNvSpPr txBox="1">
            <a:spLocks/>
          </p:cNvSpPr>
          <p:nvPr/>
        </p:nvSpPr>
        <p:spPr>
          <a:xfrm>
            <a:off x="2895873" y="3429000"/>
            <a:ext cx="6821004" cy="1957906"/>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r>
              <a:rPr lang="en-US" sz="1600" b="0" i="0" dirty="0">
                <a:solidFill>
                  <a:srgbClr val="323338"/>
                </a:solidFill>
                <a:effectLst/>
                <a:latin typeface="+mn-lt"/>
              </a:rPr>
              <a:t>You can anonymously report a violation of MRED rules on a connectMLS listing by going to the listing, clicking the circle-</a:t>
            </a:r>
            <a:r>
              <a:rPr lang="en-US" sz="1600" b="0" i="0" dirty="0" err="1">
                <a:solidFill>
                  <a:srgbClr val="323338"/>
                </a:solidFill>
                <a:effectLst/>
                <a:latin typeface="+mn-lt"/>
              </a:rPr>
              <a:t>i</a:t>
            </a:r>
            <a:r>
              <a:rPr lang="en-US" sz="1600" b="0" i="0" dirty="0">
                <a:solidFill>
                  <a:srgbClr val="323338"/>
                </a:solidFill>
                <a:effectLst/>
                <a:latin typeface="+mn-lt"/>
              </a:rPr>
              <a:t> additional information button and selecting "Report Violation Anonymously". If you use Classic Search in connectMLS, you can also find the “Report Violation Anonymously” link in the top-right corner of the listing.</a:t>
            </a:r>
          </a:p>
          <a:p>
            <a:pPr algn="l" fontAlgn="base"/>
            <a:r>
              <a:rPr lang="en-US" sz="1600" b="0" i="0" dirty="0">
                <a:solidFill>
                  <a:srgbClr val="323338"/>
                </a:solidFill>
                <a:effectLst/>
                <a:latin typeface="+mn-lt"/>
              </a:rPr>
              <a:t>Additionally, you can email the </a:t>
            </a:r>
            <a:r>
              <a:rPr lang="en-US" sz="1600" dirty="0">
                <a:solidFill>
                  <a:srgbClr val="323338"/>
                </a:solidFill>
                <a:latin typeface="+mn-lt"/>
              </a:rPr>
              <a:t>violation</a:t>
            </a:r>
            <a:r>
              <a:rPr lang="en-US" sz="1600" b="0" i="0" dirty="0">
                <a:solidFill>
                  <a:srgbClr val="323338"/>
                </a:solidFill>
                <a:effectLst/>
                <a:latin typeface="+mn-lt"/>
              </a:rPr>
              <a:t> information to </a:t>
            </a:r>
            <a:r>
              <a:rPr lang="en-US" sz="1600" b="0" i="0" u="sng" dirty="0">
                <a:solidFill>
                  <a:srgbClr val="3397FF"/>
                </a:solidFill>
                <a:effectLst/>
                <a:latin typeface="+mn-lt"/>
                <a:hlinkClick r:id="rId2"/>
              </a:rPr>
              <a:t>rules.regs@mredll.com</a:t>
            </a:r>
            <a:r>
              <a:rPr lang="en-US" sz="1600" b="0" i="0" dirty="0">
                <a:solidFill>
                  <a:srgbClr val="323338"/>
                </a:solidFill>
                <a:effectLst/>
                <a:latin typeface="+mn-lt"/>
              </a:rPr>
              <a:t>.</a:t>
            </a: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3159893" y="1639112"/>
            <a:ext cx="6634632"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i="0" dirty="0">
                <a:solidFill>
                  <a:srgbClr val="323338"/>
                </a:solidFill>
                <a:effectLst/>
              </a:rPr>
              <a:t>How do I report a violation on a connectMLS listing?</a:t>
            </a:r>
            <a:endParaRPr lang="en-US" sz="2000" dirty="0"/>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2822737"/>
      </p:ext>
    </p:extLst>
  </p:cSld>
  <p:clrMapOvr>
    <a:masterClrMapping/>
  </p:clrMapOvr>
</p:sld>
</file>

<file path=ppt/theme/theme1.xml><?xml version="1.0" encoding="utf-8"?>
<a:theme xmlns:a="http://schemas.openxmlformats.org/drawingml/2006/main" name="Office Theme">
  <a:themeElements>
    <a:clrScheme name="Custom 1">
      <a:dk1>
        <a:srgbClr val="4D4D4D"/>
      </a:dk1>
      <a:lt1>
        <a:sysClr val="window" lastClr="FFFFFF"/>
      </a:lt1>
      <a:dk2>
        <a:srgbClr val="52597C"/>
      </a:dk2>
      <a:lt2>
        <a:srgbClr val="F5EAE3"/>
      </a:lt2>
      <a:accent1>
        <a:srgbClr val="6DC3DB"/>
      </a:accent1>
      <a:accent2>
        <a:srgbClr val="CEDF77"/>
      </a:accent2>
      <a:accent3>
        <a:srgbClr val="D8EC6D"/>
      </a:accent3>
      <a:accent4>
        <a:srgbClr val="FF7C61"/>
      </a:accent4>
      <a:accent5>
        <a:srgbClr val="FCB675"/>
      </a:accent5>
      <a:accent6>
        <a:srgbClr val="CAE9F2"/>
      </a:accent6>
      <a:hlink>
        <a:srgbClr val="47B3D1"/>
      </a:hlink>
      <a:folHlink>
        <a:srgbClr val="47B3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ker_Slides_Template_0423" id="{37987116-ADE3-4943-AB89-E37628AC1827}" vid="{B72E266F-546F-4370-AC2A-9B0A66BB86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3326</TotalTime>
  <Words>1596</Words>
  <Application>Microsoft Office PowerPoint</Application>
  <PresentationFormat>Widescreen</PresentationFormat>
  <Paragraphs>156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Selawik Semilight</vt:lpstr>
      <vt:lpstr>Arial</vt:lpstr>
      <vt:lpstr>Calibri</vt:lpstr>
      <vt:lpstr>Wingdings</vt:lpstr>
      <vt:lpstr>Selawik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Sharp</dc:creator>
  <cp:lastModifiedBy>Sharon Halperin</cp:lastModifiedBy>
  <cp:revision>38</cp:revision>
  <dcterms:created xsi:type="dcterms:W3CDTF">2023-04-20T18:48:40Z</dcterms:created>
  <dcterms:modified xsi:type="dcterms:W3CDTF">2023-06-13T23:10:48Z</dcterms:modified>
</cp:coreProperties>
</file>