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1" r:id="rId2"/>
    <p:sldId id="921" r:id="rId3"/>
    <p:sldId id="962" r:id="rId4"/>
    <p:sldId id="959" r:id="rId5"/>
    <p:sldId id="926" r:id="rId6"/>
    <p:sldId id="923" r:id="rId7"/>
    <p:sldId id="960" r:id="rId8"/>
    <p:sldId id="927" r:id="rId9"/>
    <p:sldId id="945" r:id="rId10"/>
    <p:sldId id="932" r:id="rId11"/>
    <p:sldId id="946" r:id="rId12"/>
    <p:sldId id="953" r:id="rId13"/>
    <p:sldId id="948" r:id="rId14"/>
    <p:sldId id="954" r:id="rId15"/>
    <p:sldId id="950" r:id="rId16"/>
    <p:sldId id="955" r:id="rId17"/>
    <p:sldId id="952" r:id="rId18"/>
    <p:sldId id="956" r:id="rId19"/>
    <p:sldId id="941" r:id="rId20"/>
    <p:sldId id="961" r:id="rId21"/>
    <p:sldId id="943" r:id="rId22"/>
    <p:sldId id="25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024663C-2D0A-3945-10BB-F2D97C62B8B5}" name="Sarah Burke" initials="SB" userId="S::sarah.burke@mredllc.com::fe997e25-cded-4df5-9978-3b6925bcd9fb" providerId="AD"/>
  <p188:author id="{DD1BA981-90AE-7213-DEA8-8B9A70F4BB66}" name="Jeremy Sharp" initials="JS" userId="S::jeremy.sharp@mredllc.com::4d386e52-0663-450f-a212-1a72ffee3f14" providerId="AD"/>
  <p188:author id="{84B58CB3-7460-582F-1173-E963D5AAD4AB}" name="Jon Broadbooks" initials="JB" userId="S::jon@mredllc.com::64565873-3f33-4a7d-ad65-8705a9f8a3b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B3D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3145FC-99B5-4965-97F0-C9BFB7D67072}" v="1" dt="2023-05-17T21:11:45.6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autoAdjust="0"/>
    <p:restoredTop sz="94660"/>
  </p:normalViewPr>
  <p:slideViewPr>
    <p:cSldViewPr snapToGrid="0">
      <p:cViewPr varScale="1">
        <p:scale>
          <a:sx n="64" d="100"/>
          <a:sy n="64" d="100"/>
        </p:scale>
        <p:origin x="86" y="4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033F74-B2C9-4F69-9F4E-0EA3F4834011}" type="datetimeFigureOut">
              <a:rPr lang="en-US" smtClean="0"/>
              <a:t>5/17/2023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10F2C7-A5CC-405D-9799-DBEA624FD7E7}" type="slidenum">
              <a:rPr lang="en-US" smtClean="0"/>
              <a:t>‹#›</a:t>
            </a:fld>
            <a:endParaRPr lang="en-US"/>
          </a:p>
        </p:txBody>
      </p:sp>
    </p:spTree>
    <p:extLst>
      <p:ext uri="{BB962C8B-B14F-4D97-AF65-F5344CB8AC3E}">
        <p14:creationId xmlns:p14="http://schemas.microsoft.com/office/powerpoint/2010/main" val="2590344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Slide -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A63C7A6-13A7-1447-EBE5-E4C5836FF6A2}"/>
              </a:ext>
            </a:extLst>
          </p:cNvPr>
          <p:cNvSpPr/>
          <p:nvPr userDrawn="1"/>
        </p:nvSpPr>
        <p:spPr>
          <a:xfrm>
            <a:off x="0" y="1"/>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descr="A picture containing comb&#10;&#10;Description automatically generated">
            <a:extLst>
              <a:ext uri="{FF2B5EF4-FFF2-40B4-BE49-F238E27FC236}">
                <a16:creationId xmlns:a16="http://schemas.microsoft.com/office/drawing/2014/main" id="{953A3509-A928-8BDA-72D5-8CB8916BBBA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4186325"/>
            <a:ext cx="1554480" cy="2602762"/>
          </a:xfrm>
          <a:prstGeom prst="rect">
            <a:avLst/>
          </a:prstGeom>
        </p:spPr>
      </p:pic>
      <p:pic>
        <p:nvPicPr>
          <p:cNvPr id="12" name="Picture 11" descr="A picture containing comb&#10;&#10;Description automatically generated">
            <a:extLst>
              <a:ext uri="{FF2B5EF4-FFF2-40B4-BE49-F238E27FC236}">
                <a16:creationId xmlns:a16="http://schemas.microsoft.com/office/drawing/2014/main" id="{40AAC383-6F50-474C-F2AC-A275254D82E4}"/>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8762997" y="-1"/>
            <a:ext cx="2294467" cy="982127"/>
          </a:xfrm>
          <a:prstGeom prst="rect">
            <a:avLst/>
          </a:prstGeom>
        </p:spPr>
      </p:pic>
      <p:sp>
        <p:nvSpPr>
          <p:cNvPr id="13" name="Rectangle 12">
            <a:extLst>
              <a:ext uri="{FF2B5EF4-FFF2-40B4-BE49-F238E27FC236}">
                <a16:creationId xmlns:a16="http://schemas.microsoft.com/office/drawing/2014/main" id="{CC24EDB1-3124-7765-4088-5621D32F1D02}"/>
              </a:ext>
            </a:extLst>
          </p:cNvPr>
          <p:cNvSpPr/>
          <p:nvPr userDrawn="1"/>
        </p:nvSpPr>
        <p:spPr>
          <a:xfrm flipV="1">
            <a:off x="2042161" y="4830098"/>
            <a:ext cx="2382982" cy="716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Placeholder 16">
            <a:extLst>
              <a:ext uri="{FF2B5EF4-FFF2-40B4-BE49-F238E27FC236}">
                <a16:creationId xmlns:a16="http://schemas.microsoft.com/office/drawing/2014/main" id="{EAF672B6-C9BF-D18E-5D78-CC1C9223EED4}"/>
              </a:ext>
            </a:extLst>
          </p:cNvPr>
          <p:cNvSpPr>
            <a:spLocks noGrp="1"/>
          </p:cNvSpPr>
          <p:nvPr>
            <p:ph type="body" sz="quarter" idx="10" hasCustomPrompt="1"/>
          </p:nvPr>
        </p:nvSpPr>
        <p:spPr>
          <a:xfrm>
            <a:off x="1924049" y="4022725"/>
            <a:ext cx="7470471" cy="654050"/>
          </a:xfrm>
        </p:spPr>
        <p:txBody>
          <a:bodyPr>
            <a:noAutofit/>
          </a:bodyPr>
          <a:lstStyle>
            <a:lvl1pPr marL="0" indent="0">
              <a:buNone/>
              <a:defRPr lang="en-US" sz="4200" b="1" kern="1200" dirty="0" smtClean="0">
                <a:solidFill>
                  <a:schemeClr val="bg1"/>
                </a:solidFill>
                <a:latin typeface="Calibri" panose="020F0502020204030204" pitchFamily="34" charset="0"/>
                <a:ea typeface="+mj-ea"/>
                <a:cs typeface="Calibri" panose="020F0502020204030204" pitchFamily="34" charset="0"/>
              </a:defRPr>
            </a:lvl1pPr>
            <a:lvl2pPr>
              <a:defRPr lang="en-US" sz="4000" kern="1200" dirty="0" smtClean="0">
                <a:solidFill>
                  <a:schemeClr val="bg1"/>
                </a:solidFill>
                <a:latin typeface="Selawik Semibold" panose="020B0702040204020203" pitchFamily="34" charset="0"/>
                <a:ea typeface="+mj-ea"/>
                <a:cs typeface="+mj-cs"/>
              </a:defRPr>
            </a:lvl2pPr>
            <a:lvl3pPr>
              <a:defRPr lang="en-US" sz="4000" kern="1200" dirty="0" smtClean="0">
                <a:solidFill>
                  <a:schemeClr val="bg1"/>
                </a:solidFill>
                <a:latin typeface="Selawik Semibold" panose="020B0702040204020203" pitchFamily="34" charset="0"/>
                <a:ea typeface="+mj-ea"/>
                <a:cs typeface="+mj-cs"/>
              </a:defRPr>
            </a:lvl3pPr>
            <a:lvl4pPr>
              <a:defRPr lang="en-US" sz="4000" kern="1200" dirty="0" smtClean="0">
                <a:solidFill>
                  <a:schemeClr val="bg1"/>
                </a:solidFill>
                <a:latin typeface="Selawik Semibold" panose="020B0702040204020203" pitchFamily="34" charset="0"/>
                <a:ea typeface="+mj-ea"/>
                <a:cs typeface="+mj-cs"/>
              </a:defRPr>
            </a:lvl4pPr>
            <a:lvl5pPr>
              <a:defRPr lang="en-US" sz="4000" kern="1200" dirty="0">
                <a:solidFill>
                  <a:schemeClr val="bg1"/>
                </a:solidFill>
                <a:latin typeface="Selawik Semibold" panose="020B0702040204020203" pitchFamily="34" charset="0"/>
                <a:ea typeface="+mj-ea"/>
                <a:cs typeface="+mj-cs"/>
              </a:defRPr>
            </a:lvl5pPr>
          </a:lstStyle>
          <a:p>
            <a:pPr lvl="0"/>
            <a:r>
              <a:rPr lang="en-US" dirty="0"/>
              <a:t>Title goes here</a:t>
            </a:r>
          </a:p>
        </p:txBody>
      </p:sp>
      <p:sp>
        <p:nvSpPr>
          <p:cNvPr id="19" name="Text Placeholder 18">
            <a:extLst>
              <a:ext uri="{FF2B5EF4-FFF2-40B4-BE49-F238E27FC236}">
                <a16:creationId xmlns:a16="http://schemas.microsoft.com/office/drawing/2014/main" id="{DF9D4D6C-5BB7-0E59-0DDC-F9B308620E34}"/>
              </a:ext>
            </a:extLst>
          </p:cNvPr>
          <p:cNvSpPr>
            <a:spLocks noGrp="1"/>
          </p:cNvSpPr>
          <p:nvPr>
            <p:ph type="body" sz="quarter" idx="11" hasCustomPrompt="1"/>
          </p:nvPr>
        </p:nvSpPr>
        <p:spPr>
          <a:xfrm>
            <a:off x="1924050" y="5054600"/>
            <a:ext cx="7470470" cy="477838"/>
          </a:xfrm>
        </p:spPr>
        <p:txBody>
          <a:bodyPr>
            <a:normAutofit/>
          </a:bodyPr>
          <a:lstStyle>
            <a:lvl1pPr marL="0" indent="0">
              <a:buNone/>
              <a:defRPr lang="en-US" sz="2800" kern="1200" dirty="0" smtClean="0">
                <a:solidFill>
                  <a:schemeClr val="bg1"/>
                </a:solidFill>
                <a:latin typeface="Calibri" panose="020F0502020204030204" pitchFamily="34" charset="0"/>
                <a:ea typeface="+mn-ea"/>
                <a:cs typeface="Calibri" panose="020F0502020204030204" pitchFamily="34" charset="0"/>
              </a:defRPr>
            </a:lvl1pPr>
            <a:lvl2pPr>
              <a:defRPr lang="en-US" sz="2600" kern="1200" dirty="0" smtClean="0">
                <a:solidFill>
                  <a:schemeClr val="bg1"/>
                </a:solidFill>
                <a:latin typeface="+mn-lt"/>
                <a:ea typeface="+mn-ea"/>
                <a:cs typeface="+mn-cs"/>
              </a:defRPr>
            </a:lvl2pPr>
            <a:lvl3pPr>
              <a:defRPr lang="en-US" sz="2600" kern="1200" dirty="0" smtClean="0">
                <a:solidFill>
                  <a:schemeClr val="bg1"/>
                </a:solidFill>
                <a:latin typeface="+mn-lt"/>
                <a:ea typeface="+mn-ea"/>
                <a:cs typeface="+mn-cs"/>
              </a:defRPr>
            </a:lvl3pPr>
            <a:lvl4pPr>
              <a:defRPr lang="en-US" sz="2600" kern="1200" dirty="0" smtClean="0">
                <a:solidFill>
                  <a:schemeClr val="bg1"/>
                </a:solidFill>
                <a:latin typeface="+mn-lt"/>
                <a:ea typeface="+mn-ea"/>
                <a:cs typeface="+mn-cs"/>
              </a:defRPr>
            </a:lvl4pPr>
            <a:lvl5pPr marL="1828800" indent="0">
              <a:buNone/>
              <a:defRPr lang="en-US" sz="2600" kern="1200" dirty="0">
                <a:solidFill>
                  <a:schemeClr val="bg1"/>
                </a:solidFill>
                <a:latin typeface="+mn-lt"/>
                <a:ea typeface="+mn-ea"/>
                <a:cs typeface="+mn-cs"/>
              </a:defRPr>
            </a:lvl5pPr>
          </a:lstStyle>
          <a:p>
            <a:pPr lvl="0"/>
            <a:r>
              <a:rPr lang="en-US" dirty="0"/>
              <a:t>Subtitle goes here | 9.14.22</a:t>
            </a:r>
          </a:p>
        </p:txBody>
      </p:sp>
      <p:pic>
        <p:nvPicPr>
          <p:cNvPr id="2" name="Picture 1" descr="A picture containing text, clipart&#10;&#10;Description automatically generated">
            <a:extLst>
              <a:ext uri="{FF2B5EF4-FFF2-40B4-BE49-F238E27FC236}">
                <a16:creationId xmlns:a16="http://schemas.microsoft.com/office/drawing/2014/main" id="{994D4B56-A887-BE4E-F528-1C6FF094491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538815" y="531015"/>
            <a:ext cx="2134617" cy="405878"/>
          </a:xfrm>
          <a:prstGeom prst="rect">
            <a:avLst/>
          </a:prstGeom>
        </p:spPr>
      </p:pic>
    </p:spTree>
    <p:extLst>
      <p:ext uri="{BB962C8B-B14F-4D97-AF65-F5344CB8AC3E}">
        <p14:creationId xmlns:p14="http://schemas.microsoft.com/office/powerpoint/2010/main" val="887871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 Slide - Whi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A670A88-03C5-3CBF-EE9B-87FAAB9801D9}"/>
              </a:ext>
            </a:extLst>
          </p:cNvPr>
          <p:cNvSpPr/>
          <p:nvPr userDrawn="1"/>
        </p:nvSpPr>
        <p:spPr>
          <a:xfrm>
            <a:off x="0" y="6622473"/>
            <a:ext cx="3990109" cy="2355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picture containing text&#10;&#10;Description automatically generated">
            <a:extLst>
              <a:ext uri="{FF2B5EF4-FFF2-40B4-BE49-F238E27FC236}">
                <a16:creationId xmlns:a16="http://schemas.microsoft.com/office/drawing/2014/main" id="{9EB4704F-3CBE-BA65-BD49-13A213C28D43}"/>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r="4040"/>
          <a:stretch/>
        </p:blipFill>
        <p:spPr>
          <a:xfrm>
            <a:off x="6927267" y="-297804"/>
            <a:ext cx="5264733" cy="928118"/>
          </a:xfrm>
          <a:prstGeom prst="rect">
            <a:avLst/>
          </a:prstGeom>
        </p:spPr>
      </p:pic>
      <p:sp>
        <p:nvSpPr>
          <p:cNvPr id="16" name="Text Placeholder 15">
            <a:extLst>
              <a:ext uri="{FF2B5EF4-FFF2-40B4-BE49-F238E27FC236}">
                <a16:creationId xmlns:a16="http://schemas.microsoft.com/office/drawing/2014/main" id="{13A3FA35-2544-7B12-54FB-9A9C872AAC85}"/>
              </a:ext>
            </a:extLst>
          </p:cNvPr>
          <p:cNvSpPr>
            <a:spLocks noGrp="1"/>
          </p:cNvSpPr>
          <p:nvPr>
            <p:ph type="body" sz="quarter" idx="10" hasCustomPrompt="1"/>
          </p:nvPr>
        </p:nvSpPr>
        <p:spPr>
          <a:xfrm>
            <a:off x="612774" y="4686300"/>
            <a:ext cx="8809017" cy="652463"/>
          </a:xfrm>
        </p:spPr>
        <p:txBody>
          <a:bodyPr>
            <a:noAutofit/>
          </a:bodyPr>
          <a:lstStyle>
            <a:lvl1pPr marL="0" indent="0">
              <a:buNone/>
              <a:defRPr lang="en-US" sz="4200" b="1" kern="1200" dirty="0">
                <a:solidFill>
                  <a:schemeClr val="tx1"/>
                </a:solidFill>
                <a:latin typeface="Calibri" panose="020F0502020204030204" pitchFamily="34" charset="0"/>
                <a:ea typeface="+mj-ea"/>
                <a:cs typeface="Calibri" panose="020F0502020204030204" pitchFamily="34" charset="0"/>
              </a:defRPr>
            </a:lvl1pPr>
          </a:lstStyle>
          <a:p>
            <a:pPr lvl="0"/>
            <a:r>
              <a:rPr lang="en-US" dirty="0"/>
              <a:t>Title goes here</a:t>
            </a:r>
          </a:p>
        </p:txBody>
      </p:sp>
      <p:sp>
        <p:nvSpPr>
          <p:cNvPr id="18" name="Text Placeholder 17">
            <a:extLst>
              <a:ext uri="{FF2B5EF4-FFF2-40B4-BE49-F238E27FC236}">
                <a16:creationId xmlns:a16="http://schemas.microsoft.com/office/drawing/2014/main" id="{20A257DD-BA8F-93B6-D00D-3AE6DECE9F5C}"/>
              </a:ext>
            </a:extLst>
          </p:cNvPr>
          <p:cNvSpPr>
            <a:spLocks noGrp="1"/>
          </p:cNvSpPr>
          <p:nvPr>
            <p:ph type="body" sz="quarter" idx="11" hasCustomPrompt="1"/>
          </p:nvPr>
        </p:nvSpPr>
        <p:spPr>
          <a:xfrm>
            <a:off x="612774" y="5480050"/>
            <a:ext cx="8809016" cy="446188"/>
          </a:xfrm>
        </p:spPr>
        <p:txBody>
          <a:bodyPr>
            <a:noAutofit/>
          </a:bodyPr>
          <a:lstStyle>
            <a:lvl1pPr marL="0" indent="0">
              <a:buNone/>
              <a:defRPr sz="2800">
                <a:latin typeface="Calibri" panose="020F0502020204030204" pitchFamily="34" charset="0"/>
                <a:cs typeface="Calibri" panose="020F0502020204030204" pitchFamily="34" charset="0"/>
              </a:defRPr>
            </a:lvl1pPr>
          </a:lstStyle>
          <a:p>
            <a:pPr lvl="0"/>
            <a:r>
              <a:rPr lang="en-US" dirty="0"/>
              <a:t>Subtitle goes here | 9.14.22</a:t>
            </a:r>
          </a:p>
        </p:txBody>
      </p:sp>
      <p:pic>
        <p:nvPicPr>
          <p:cNvPr id="2" name="Picture 1" descr="A picture containing text, clipart&#10;&#10;Description automatically generated">
            <a:extLst>
              <a:ext uri="{FF2B5EF4-FFF2-40B4-BE49-F238E27FC236}">
                <a16:creationId xmlns:a16="http://schemas.microsoft.com/office/drawing/2014/main" id="{C7E8708A-4062-6EC6-0352-BA5C23A7541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520197" y="533548"/>
            <a:ext cx="2094309" cy="398214"/>
          </a:xfrm>
          <a:prstGeom prst="rect">
            <a:avLst/>
          </a:prstGeom>
        </p:spPr>
      </p:pic>
    </p:spTree>
    <p:extLst>
      <p:ext uri="{BB962C8B-B14F-4D97-AF65-F5344CB8AC3E}">
        <p14:creationId xmlns:p14="http://schemas.microsoft.com/office/powerpoint/2010/main" val="3660554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pic>
        <p:nvPicPr>
          <p:cNvPr id="8" name="Picture 7" descr="A picture containing comb&#10;&#10;Description automatically generated">
            <a:extLst>
              <a:ext uri="{FF2B5EF4-FFF2-40B4-BE49-F238E27FC236}">
                <a16:creationId xmlns:a16="http://schemas.microsoft.com/office/drawing/2014/main" id="{7FD04125-B6E2-2DAA-BD7B-F86222C78300}"/>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4566019"/>
            <a:ext cx="1805940" cy="2291981"/>
          </a:xfrm>
          <a:prstGeom prst="rect">
            <a:avLst/>
          </a:prstGeom>
        </p:spPr>
      </p:pic>
      <p:pic>
        <p:nvPicPr>
          <p:cNvPr id="10" name="Picture 9" descr="A picture containing comb&#10;&#10;Description automatically generated">
            <a:extLst>
              <a:ext uri="{FF2B5EF4-FFF2-40B4-BE49-F238E27FC236}">
                <a16:creationId xmlns:a16="http://schemas.microsoft.com/office/drawing/2014/main" id="{B201DD11-D28B-0D6F-984D-A1FD2A0AA848}"/>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0946413" y="1608665"/>
            <a:ext cx="1245587" cy="2160646"/>
          </a:xfrm>
          <a:prstGeom prst="rect">
            <a:avLst/>
          </a:prstGeom>
        </p:spPr>
      </p:pic>
      <p:sp>
        <p:nvSpPr>
          <p:cNvPr id="16" name="Rectangle 15">
            <a:extLst>
              <a:ext uri="{FF2B5EF4-FFF2-40B4-BE49-F238E27FC236}">
                <a16:creationId xmlns:a16="http://schemas.microsoft.com/office/drawing/2014/main" id="{257D028E-E5F9-20E4-D104-414EC1E84FBC}"/>
              </a:ext>
            </a:extLst>
          </p:cNvPr>
          <p:cNvSpPr/>
          <p:nvPr userDrawn="1"/>
        </p:nvSpPr>
        <p:spPr>
          <a:xfrm flipV="1">
            <a:off x="5585459" y="1582415"/>
            <a:ext cx="1021081" cy="737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17">
            <a:extLst>
              <a:ext uri="{FF2B5EF4-FFF2-40B4-BE49-F238E27FC236}">
                <a16:creationId xmlns:a16="http://schemas.microsoft.com/office/drawing/2014/main" id="{E1298F37-68CE-FCD0-7E64-1F97A708F4EC}"/>
              </a:ext>
            </a:extLst>
          </p:cNvPr>
          <p:cNvSpPr>
            <a:spLocks noGrp="1"/>
          </p:cNvSpPr>
          <p:nvPr>
            <p:ph type="body" sz="quarter" idx="10" hasCustomPrompt="1"/>
          </p:nvPr>
        </p:nvSpPr>
        <p:spPr>
          <a:xfrm>
            <a:off x="4596605" y="869357"/>
            <a:ext cx="2998787" cy="644525"/>
          </a:xfrm>
        </p:spPr>
        <p:txBody>
          <a:bodyPr>
            <a:normAutofit/>
          </a:bodyPr>
          <a:lstStyle>
            <a:lvl1pPr marL="0" indent="0" algn="ctr">
              <a:buNone/>
              <a:defRPr lang="en-US" sz="3900" b="1" kern="1200" dirty="0">
                <a:solidFill>
                  <a:schemeClr val="tx1"/>
                </a:solidFill>
                <a:latin typeface="Calibri" panose="020F0502020204030204" pitchFamily="34" charset="0"/>
                <a:ea typeface="+mj-ea"/>
                <a:cs typeface="Calibri" panose="020F0502020204030204" pitchFamily="34" charset="0"/>
              </a:defRPr>
            </a:lvl1pPr>
          </a:lstStyle>
          <a:p>
            <a:pPr lvl="0"/>
            <a:r>
              <a:rPr lang="en-US" dirty="0"/>
              <a:t>Agenda</a:t>
            </a:r>
          </a:p>
        </p:txBody>
      </p:sp>
      <p:sp>
        <p:nvSpPr>
          <p:cNvPr id="20" name="Text Placeholder 19">
            <a:extLst>
              <a:ext uri="{FF2B5EF4-FFF2-40B4-BE49-F238E27FC236}">
                <a16:creationId xmlns:a16="http://schemas.microsoft.com/office/drawing/2014/main" id="{0B195CE0-954C-E90D-2567-C281E661E794}"/>
              </a:ext>
            </a:extLst>
          </p:cNvPr>
          <p:cNvSpPr>
            <a:spLocks noGrp="1"/>
          </p:cNvSpPr>
          <p:nvPr>
            <p:ph type="body" sz="quarter" idx="11" hasCustomPrompt="1"/>
          </p:nvPr>
        </p:nvSpPr>
        <p:spPr>
          <a:xfrm>
            <a:off x="3850056" y="2110061"/>
            <a:ext cx="4491883" cy="3810832"/>
          </a:xfrm>
        </p:spPr>
        <p:txBody>
          <a:bodyPr/>
          <a:lstStyle>
            <a:lvl1pPr>
              <a:defRPr>
                <a:latin typeface="Calibri" panose="020F0502020204030204" pitchFamily="34" charset="0"/>
                <a:cs typeface="Calibri" panose="020F0502020204030204" pitchFamily="34" charset="0"/>
              </a:defRPr>
            </a:lvl1pPr>
          </a:lstStyle>
          <a:p>
            <a:pPr lvl="0"/>
            <a:r>
              <a:rPr lang="en-US" dirty="0"/>
              <a:t>Content</a:t>
            </a:r>
          </a:p>
          <a:p>
            <a:pPr lvl="0"/>
            <a:r>
              <a:rPr lang="en-US" dirty="0"/>
              <a:t>Content</a:t>
            </a:r>
          </a:p>
          <a:p>
            <a:pPr lvl="0"/>
            <a:r>
              <a:rPr lang="en-US" dirty="0"/>
              <a:t>Content</a:t>
            </a:r>
          </a:p>
        </p:txBody>
      </p:sp>
      <p:pic>
        <p:nvPicPr>
          <p:cNvPr id="2" name="Picture 1" descr="A picture containing text, clipart&#10;&#10;Description automatically generated">
            <a:extLst>
              <a:ext uri="{FF2B5EF4-FFF2-40B4-BE49-F238E27FC236}">
                <a16:creationId xmlns:a16="http://schemas.microsoft.com/office/drawing/2014/main" id="{F56DA566-0CE9-4EFA-2877-5AEB3EAC544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574019" y="6385476"/>
            <a:ext cx="1399772" cy="266154"/>
          </a:xfrm>
          <a:prstGeom prst="rect">
            <a:avLst/>
          </a:prstGeom>
        </p:spPr>
      </p:pic>
    </p:spTree>
    <p:extLst>
      <p:ext uri="{BB962C8B-B14F-4D97-AF65-F5344CB8AC3E}">
        <p14:creationId xmlns:p14="http://schemas.microsoft.com/office/powerpoint/2010/main" val="2294369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CAE6EDE-EE5A-870D-3D55-9458BD0B9CB1}"/>
              </a:ext>
            </a:extLst>
          </p:cNvPr>
          <p:cNvSpPr/>
          <p:nvPr userDrawn="1"/>
        </p:nvSpPr>
        <p:spPr>
          <a:xfrm>
            <a:off x="0" y="1"/>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descr="A picture containing comb&#10;&#10;Description automatically generated">
            <a:extLst>
              <a:ext uri="{FF2B5EF4-FFF2-40B4-BE49-F238E27FC236}">
                <a16:creationId xmlns:a16="http://schemas.microsoft.com/office/drawing/2014/main" id="{A74BE7C5-787D-F3FC-4697-022AB72D8268}"/>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8102599" y="0"/>
            <a:ext cx="2624667" cy="1544346"/>
          </a:xfrm>
          <a:prstGeom prst="rect">
            <a:avLst/>
          </a:prstGeom>
        </p:spPr>
      </p:pic>
      <p:pic>
        <p:nvPicPr>
          <p:cNvPr id="13" name="Picture 12" descr="A picture containing comb&#10;&#10;Description automatically generated">
            <a:extLst>
              <a:ext uri="{FF2B5EF4-FFF2-40B4-BE49-F238E27FC236}">
                <a16:creationId xmlns:a16="http://schemas.microsoft.com/office/drawing/2014/main" id="{E0AB70E7-6323-BFA4-AF1C-77594B51D559}"/>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613206" y="5350989"/>
            <a:ext cx="2959723" cy="1507011"/>
          </a:xfrm>
          <a:prstGeom prst="rect">
            <a:avLst/>
          </a:prstGeom>
        </p:spPr>
      </p:pic>
      <p:sp>
        <p:nvSpPr>
          <p:cNvPr id="19" name="Text Placeholder 18">
            <a:extLst>
              <a:ext uri="{FF2B5EF4-FFF2-40B4-BE49-F238E27FC236}">
                <a16:creationId xmlns:a16="http://schemas.microsoft.com/office/drawing/2014/main" id="{7AE617B1-3DA1-95A6-E412-90CE56FB011C}"/>
              </a:ext>
            </a:extLst>
          </p:cNvPr>
          <p:cNvSpPr>
            <a:spLocks noGrp="1"/>
          </p:cNvSpPr>
          <p:nvPr>
            <p:ph type="body" sz="quarter" idx="10" hasCustomPrompt="1"/>
          </p:nvPr>
        </p:nvSpPr>
        <p:spPr>
          <a:xfrm>
            <a:off x="3164681" y="3116518"/>
            <a:ext cx="5862637" cy="572397"/>
          </a:xfrm>
        </p:spPr>
        <p:txBody>
          <a:bodyPr>
            <a:noAutofit/>
          </a:bodyPr>
          <a:lstStyle>
            <a:lvl1pPr marL="0" indent="0" algn="ctr">
              <a:buNone/>
              <a:defRPr sz="4200" b="1">
                <a:solidFill>
                  <a:schemeClr val="bg1"/>
                </a:solidFill>
                <a:latin typeface="Calibri" panose="020F0502020204030204" pitchFamily="34" charset="0"/>
                <a:cs typeface="Calibri" panose="020F0502020204030204" pitchFamily="34" charset="0"/>
              </a:defRPr>
            </a:lvl1pPr>
          </a:lstStyle>
          <a:p>
            <a:pPr lvl="0"/>
            <a:r>
              <a:rPr lang="en-US" dirty="0"/>
              <a:t>Section Break Title</a:t>
            </a:r>
          </a:p>
        </p:txBody>
      </p:sp>
      <p:pic>
        <p:nvPicPr>
          <p:cNvPr id="2" name="Picture 1" descr="A picture containing text, clipart&#10;&#10;Description automatically generated">
            <a:extLst>
              <a:ext uri="{FF2B5EF4-FFF2-40B4-BE49-F238E27FC236}">
                <a16:creationId xmlns:a16="http://schemas.microsoft.com/office/drawing/2014/main" id="{C3F4C2B8-A199-1E07-60A8-F75420909D47}"/>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575999" y="6374659"/>
            <a:ext cx="1394630" cy="265176"/>
          </a:xfrm>
          <a:prstGeom prst="rect">
            <a:avLst/>
          </a:prstGeom>
        </p:spPr>
      </p:pic>
    </p:spTree>
    <p:extLst>
      <p:ext uri="{BB962C8B-B14F-4D97-AF65-F5344CB8AC3E}">
        <p14:creationId xmlns:p14="http://schemas.microsoft.com/office/powerpoint/2010/main" val="225249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ft Align Content">
    <p:spTree>
      <p:nvGrpSpPr>
        <p:cNvPr id="1" name=""/>
        <p:cNvGrpSpPr/>
        <p:nvPr/>
      </p:nvGrpSpPr>
      <p:grpSpPr>
        <a:xfrm>
          <a:off x="0" y="0"/>
          <a:ext cx="0" cy="0"/>
          <a:chOff x="0" y="0"/>
          <a:chExt cx="0" cy="0"/>
        </a:xfrm>
      </p:grpSpPr>
      <p:pic>
        <p:nvPicPr>
          <p:cNvPr id="8" name="Picture 7" descr="A picture containing shape">
            <a:extLst>
              <a:ext uri="{FF2B5EF4-FFF2-40B4-BE49-F238E27FC236}">
                <a16:creationId xmlns:a16="http://schemas.microsoft.com/office/drawing/2014/main" id="{6265B4C6-C9C3-0417-0F57-D4625667FA3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6277095"/>
            <a:ext cx="4236725" cy="580905"/>
          </a:xfrm>
          <a:prstGeom prst="rect">
            <a:avLst/>
          </a:prstGeom>
        </p:spPr>
      </p:pic>
      <p:sp>
        <p:nvSpPr>
          <p:cNvPr id="11" name="Text Placeholder 10">
            <a:extLst>
              <a:ext uri="{FF2B5EF4-FFF2-40B4-BE49-F238E27FC236}">
                <a16:creationId xmlns:a16="http://schemas.microsoft.com/office/drawing/2014/main" id="{7ADB9469-4621-8A23-116C-122D3AD57F9F}"/>
              </a:ext>
            </a:extLst>
          </p:cNvPr>
          <p:cNvSpPr>
            <a:spLocks noGrp="1"/>
          </p:cNvSpPr>
          <p:nvPr>
            <p:ph type="body" sz="quarter" idx="10" hasCustomPrompt="1"/>
          </p:nvPr>
        </p:nvSpPr>
        <p:spPr>
          <a:xfrm>
            <a:off x="655320" y="588409"/>
            <a:ext cx="10824784" cy="708025"/>
          </a:xfrm>
        </p:spPr>
        <p:txBody>
          <a:bodyPr>
            <a:normAutofit/>
          </a:bodyPr>
          <a:lstStyle>
            <a:lvl1pPr marL="0" indent="0">
              <a:buNone/>
              <a:defRPr lang="en-US" sz="3900" b="1" kern="1200" dirty="0">
                <a:solidFill>
                  <a:schemeClr val="tx1"/>
                </a:solidFill>
                <a:latin typeface="Calibri" panose="020F0502020204030204" pitchFamily="34" charset="0"/>
                <a:ea typeface="+mj-ea"/>
                <a:cs typeface="Calibri" panose="020F0502020204030204" pitchFamily="34" charset="0"/>
              </a:defRPr>
            </a:lvl1pPr>
          </a:lstStyle>
          <a:p>
            <a:pPr lvl="0"/>
            <a:r>
              <a:rPr lang="en-US" dirty="0"/>
              <a:t>Title goes here</a:t>
            </a:r>
          </a:p>
        </p:txBody>
      </p:sp>
      <p:sp>
        <p:nvSpPr>
          <p:cNvPr id="13" name="Text Placeholder 12">
            <a:extLst>
              <a:ext uri="{FF2B5EF4-FFF2-40B4-BE49-F238E27FC236}">
                <a16:creationId xmlns:a16="http://schemas.microsoft.com/office/drawing/2014/main" id="{26A0B86A-06F1-84EE-A8E3-2DBAAAE87BC5}"/>
              </a:ext>
            </a:extLst>
          </p:cNvPr>
          <p:cNvSpPr>
            <a:spLocks noGrp="1"/>
          </p:cNvSpPr>
          <p:nvPr>
            <p:ph type="body" sz="quarter" idx="11"/>
          </p:nvPr>
        </p:nvSpPr>
        <p:spPr>
          <a:xfrm>
            <a:off x="655320" y="1847937"/>
            <a:ext cx="10824784" cy="4120715"/>
          </a:xfrm>
        </p:spPr>
        <p:txBody>
          <a:bodyPr/>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3">
            <a:extLst>
              <a:ext uri="{FF2B5EF4-FFF2-40B4-BE49-F238E27FC236}">
                <a16:creationId xmlns:a16="http://schemas.microsoft.com/office/drawing/2014/main" id="{5FDC0A5C-B231-6A8C-96AF-52D6D82EE9C8}"/>
              </a:ext>
            </a:extLst>
          </p:cNvPr>
          <p:cNvSpPr/>
          <p:nvPr userDrawn="1"/>
        </p:nvSpPr>
        <p:spPr>
          <a:xfrm>
            <a:off x="0" y="0"/>
            <a:ext cx="220980" cy="13707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picture containing text, clipart&#10;&#10;Description automatically generated">
            <a:extLst>
              <a:ext uri="{FF2B5EF4-FFF2-40B4-BE49-F238E27FC236}">
                <a16:creationId xmlns:a16="http://schemas.microsoft.com/office/drawing/2014/main" id="{F2DA77A2-D790-CA42-76EE-D13317CB230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0574019" y="6385476"/>
            <a:ext cx="1399772" cy="266154"/>
          </a:xfrm>
          <a:prstGeom prst="rect">
            <a:avLst/>
          </a:prstGeom>
        </p:spPr>
      </p:pic>
    </p:spTree>
    <p:extLst>
      <p:ext uri="{BB962C8B-B14F-4D97-AF65-F5344CB8AC3E}">
        <p14:creationId xmlns:p14="http://schemas.microsoft.com/office/powerpoint/2010/main" val="2675689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enter Content">
    <p:spTree>
      <p:nvGrpSpPr>
        <p:cNvPr id="1" name=""/>
        <p:cNvGrpSpPr/>
        <p:nvPr/>
      </p:nvGrpSpPr>
      <p:grpSpPr>
        <a:xfrm>
          <a:off x="0" y="0"/>
          <a:ext cx="0" cy="0"/>
          <a:chOff x="0" y="0"/>
          <a:chExt cx="0" cy="0"/>
        </a:xfrm>
      </p:grpSpPr>
      <p:pic>
        <p:nvPicPr>
          <p:cNvPr id="8" name="Picture 7" descr="A picture containing shape">
            <a:extLst>
              <a:ext uri="{FF2B5EF4-FFF2-40B4-BE49-F238E27FC236}">
                <a16:creationId xmlns:a16="http://schemas.microsoft.com/office/drawing/2014/main" id="{6265B4C6-C9C3-0417-0F57-D4625667FA3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6277095"/>
            <a:ext cx="4236725" cy="580905"/>
          </a:xfrm>
          <a:prstGeom prst="rect">
            <a:avLst/>
          </a:prstGeom>
        </p:spPr>
      </p:pic>
      <p:sp>
        <p:nvSpPr>
          <p:cNvPr id="2" name="Text Placeholder 10">
            <a:extLst>
              <a:ext uri="{FF2B5EF4-FFF2-40B4-BE49-F238E27FC236}">
                <a16:creationId xmlns:a16="http://schemas.microsoft.com/office/drawing/2014/main" id="{0184C3F2-6851-4EAA-A483-9C2227607299}"/>
              </a:ext>
            </a:extLst>
          </p:cNvPr>
          <p:cNvSpPr>
            <a:spLocks noGrp="1"/>
          </p:cNvSpPr>
          <p:nvPr>
            <p:ph type="body" sz="quarter" idx="10" hasCustomPrompt="1"/>
          </p:nvPr>
        </p:nvSpPr>
        <p:spPr>
          <a:xfrm>
            <a:off x="655320" y="588409"/>
            <a:ext cx="10749310" cy="708025"/>
          </a:xfrm>
        </p:spPr>
        <p:txBody>
          <a:bodyPr>
            <a:normAutofit/>
          </a:bodyPr>
          <a:lstStyle>
            <a:lvl1pPr marL="0" indent="0" algn="ctr">
              <a:buNone/>
              <a:defRPr lang="en-US" sz="3900" b="1" kern="1200" dirty="0">
                <a:solidFill>
                  <a:schemeClr val="tx1"/>
                </a:solidFill>
                <a:latin typeface="Calibri" panose="020F0502020204030204" pitchFamily="34" charset="0"/>
                <a:ea typeface="+mj-ea"/>
                <a:cs typeface="Calibri" panose="020F0502020204030204" pitchFamily="34" charset="0"/>
              </a:defRPr>
            </a:lvl1pPr>
          </a:lstStyle>
          <a:p>
            <a:pPr lvl="0"/>
            <a:r>
              <a:rPr lang="en-US" dirty="0"/>
              <a:t>Title goes here</a:t>
            </a:r>
          </a:p>
        </p:txBody>
      </p:sp>
      <p:sp>
        <p:nvSpPr>
          <p:cNvPr id="3" name="Text Placeholder 12">
            <a:extLst>
              <a:ext uri="{FF2B5EF4-FFF2-40B4-BE49-F238E27FC236}">
                <a16:creationId xmlns:a16="http://schemas.microsoft.com/office/drawing/2014/main" id="{9181E3E2-5C45-9EF8-9A26-645D23C3543C}"/>
              </a:ext>
            </a:extLst>
          </p:cNvPr>
          <p:cNvSpPr>
            <a:spLocks noGrp="1"/>
          </p:cNvSpPr>
          <p:nvPr>
            <p:ph type="body" sz="quarter" idx="11"/>
          </p:nvPr>
        </p:nvSpPr>
        <p:spPr>
          <a:xfrm>
            <a:off x="655320" y="1847937"/>
            <a:ext cx="10749310" cy="4120715"/>
          </a:xfrm>
        </p:spPr>
        <p:txBody>
          <a:bodyPr/>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descr="A picture containing text, clipart&#10;&#10;Description automatically generated">
            <a:extLst>
              <a:ext uri="{FF2B5EF4-FFF2-40B4-BE49-F238E27FC236}">
                <a16:creationId xmlns:a16="http://schemas.microsoft.com/office/drawing/2014/main" id="{F9BD3C6C-CBB6-0020-069F-9DC06C62F2EF}"/>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0574019" y="6385476"/>
            <a:ext cx="1399772" cy="266154"/>
          </a:xfrm>
          <a:prstGeom prst="rect">
            <a:avLst/>
          </a:prstGeom>
        </p:spPr>
      </p:pic>
    </p:spTree>
    <p:extLst>
      <p:ext uri="{BB962C8B-B14F-4D97-AF65-F5344CB8AC3E}">
        <p14:creationId xmlns:p14="http://schemas.microsoft.com/office/powerpoint/2010/main" val="2371330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Column Content">
    <p:spTree>
      <p:nvGrpSpPr>
        <p:cNvPr id="1" name=""/>
        <p:cNvGrpSpPr/>
        <p:nvPr/>
      </p:nvGrpSpPr>
      <p:grpSpPr>
        <a:xfrm>
          <a:off x="0" y="0"/>
          <a:ext cx="0" cy="0"/>
          <a:chOff x="0" y="0"/>
          <a:chExt cx="0" cy="0"/>
        </a:xfrm>
      </p:grpSpPr>
      <p:sp>
        <p:nvSpPr>
          <p:cNvPr id="9" name="Text Placeholder 10">
            <a:extLst>
              <a:ext uri="{FF2B5EF4-FFF2-40B4-BE49-F238E27FC236}">
                <a16:creationId xmlns:a16="http://schemas.microsoft.com/office/drawing/2014/main" id="{992CB803-C573-5A41-9335-E96A9775807A}"/>
              </a:ext>
            </a:extLst>
          </p:cNvPr>
          <p:cNvSpPr>
            <a:spLocks noGrp="1"/>
          </p:cNvSpPr>
          <p:nvPr>
            <p:ph type="body" sz="quarter" idx="10" hasCustomPrompt="1"/>
          </p:nvPr>
        </p:nvSpPr>
        <p:spPr>
          <a:xfrm>
            <a:off x="655320" y="588409"/>
            <a:ext cx="10837310" cy="708025"/>
          </a:xfrm>
        </p:spPr>
        <p:txBody>
          <a:bodyPr>
            <a:normAutofit/>
          </a:bodyPr>
          <a:lstStyle>
            <a:lvl1pPr marL="0" indent="0">
              <a:buNone/>
              <a:defRPr lang="en-US" sz="3900" b="1" kern="1200" dirty="0">
                <a:solidFill>
                  <a:schemeClr val="tx1"/>
                </a:solidFill>
                <a:latin typeface="Calibri" panose="020F0502020204030204" pitchFamily="34" charset="0"/>
                <a:ea typeface="+mj-ea"/>
                <a:cs typeface="Calibri" panose="020F0502020204030204" pitchFamily="34" charset="0"/>
              </a:defRPr>
            </a:lvl1pPr>
          </a:lstStyle>
          <a:p>
            <a:pPr lvl="0"/>
            <a:r>
              <a:rPr lang="en-US" dirty="0"/>
              <a:t>Title goes here</a:t>
            </a:r>
          </a:p>
        </p:txBody>
      </p:sp>
      <p:sp>
        <p:nvSpPr>
          <p:cNvPr id="10" name="Text Placeholder 12">
            <a:extLst>
              <a:ext uri="{FF2B5EF4-FFF2-40B4-BE49-F238E27FC236}">
                <a16:creationId xmlns:a16="http://schemas.microsoft.com/office/drawing/2014/main" id="{BDAB510B-79CF-4F71-C69F-D96C013812E2}"/>
              </a:ext>
            </a:extLst>
          </p:cNvPr>
          <p:cNvSpPr>
            <a:spLocks noGrp="1"/>
          </p:cNvSpPr>
          <p:nvPr>
            <p:ph type="body" sz="quarter" idx="11"/>
          </p:nvPr>
        </p:nvSpPr>
        <p:spPr>
          <a:xfrm>
            <a:off x="655320" y="1847937"/>
            <a:ext cx="4737135" cy="4120715"/>
          </a:xfrm>
        </p:spPr>
        <p:txBody>
          <a:bodyPr/>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2">
            <a:extLst>
              <a:ext uri="{FF2B5EF4-FFF2-40B4-BE49-F238E27FC236}">
                <a16:creationId xmlns:a16="http://schemas.microsoft.com/office/drawing/2014/main" id="{91C6EFA5-E91B-9627-B9F7-000ED7D0803E}"/>
              </a:ext>
            </a:extLst>
          </p:cNvPr>
          <p:cNvSpPr>
            <a:spLocks noGrp="1"/>
          </p:cNvSpPr>
          <p:nvPr>
            <p:ph type="body" sz="quarter" idx="12"/>
          </p:nvPr>
        </p:nvSpPr>
        <p:spPr>
          <a:xfrm>
            <a:off x="6193912" y="1847936"/>
            <a:ext cx="4737135" cy="4120715"/>
          </a:xfrm>
        </p:spPr>
        <p:txBody>
          <a:bodyPr/>
          <a:lstStyle>
            <a:lvl1pPr marL="0" indent="0">
              <a:buNone/>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4" name="Picture 13" descr="A picture containing shape">
            <a:extLst>
              <a:ext uri="{FF2B5EF4-FFF2-40B4-BE49-F238E27FC236}">
                <a16:creationId xmlns:a16="http://schemas.microsoft.com/office/drawing/2014/main" id="{A6198E34-4960-6506-52B5-737A9380F714}"/>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6277095"/>
            <a:ext cx="4236725" cy="580905"/>
          </a:xfrm>
          <a:prstGeom prst="rect">
            <a:avLst/>
          </a:prstGeom>
        </p:spPr>
      </p:pic>
      <p:sp>
        <p:nvSpPr>
          <p:cNvPr id="4" name="Rectangle 3">
            <a:extLst>
              <a:ext uri="{FF2B5EF4-FFF2-40B4-BE49-F238E27FC236}">
                <a16:creationId xmlns:a16="http://schemas.microsoft.com/office/drawing/2014/main" id="{5BA42968-DB5C-27BD-7FC8-0A2B0DD57C50}"/>
              </a:ext>
            </a:extLst>
          </p:cNvPr>
          <p:cNvSpPr/>
          <p:nvPr userDrawn="1"/>
        </p:nvSpPr>
        <p:spPr>
          <a:xfrm>
            <a:off x="0" y="0"/>
            <a:ext cx="220980" cy="137078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picture containing text, clipart&#10;&#10;Description automatically generated">
            <a:extLst>
              <a:ext uri="{FF2B5EF4-FFF2-40B4-BE49-F238E27FC236}">
                <a16:creationId xmlns:a16="http://schemas.microsoft.com/office/drawing/2014/main" id="{A14F355A-CAFD-BEC0-BA91-09FC2311C472}"/>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0574019" y="6385476"/>
            <a:ext cx="1399772" cy="266154"/>
          </a:xfrm>
          <a:prstGeom prst="rect">
            <a:avLst/>
          </a:prstGeom>
        </p:spPr>
      </p:pic>
    </p:spTree>
    <p:extLst>
      <p:ext uri="{BB962C8B-B14F-4D97-AF65-F5344CB8AC3E}">
        <p14:creationId xmlns:p14="http://schemas.microsoft.com/office/powerpoint/2010/main" val="1412317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lose Slide -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A63C7A6-13A7-1447-EBE5-E4C5836FF6A2}"/>
              </a:ext>
            </a:extLst>
          </p:cNvPr>
          <p:cNvSpPr/>
          <p:nvPr userDrawn="1"/>
        </p:nvSpPr>
        <p:spPr>
          <a:xfrm>
            <a:off x="0" y="1"/>
            <a:ext cx="12192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icture containing comb&#10;&#10;Description automatically generated">
            <a:extLst>
              <a:ext uri="{FF2B5EF4-FFF2-40B4-BE49-F238E27FC236}">
                <a16:creationId xmlns:a16="http://schemas.microsoft.com/office/drawing/2014/main" id="{953A3509-A928-8BDA-72D5-8CB8916BBBA9}"/>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0" y="4186325"/>
            <a:ext cx="1554480" cy="2602762"/>
          </a:xfrm>
          <a:prstGeom prst="rect">
            <a:avLst/>
          </a:prstGeom>
        </p:spPr>
      </p:pic>
      <p:pic>
        <p:nvPicPr>
          <p:cNvPr id="12" name="Picture 11" descr="A picture containing comb&#10;&#10;Description automatically generated">
            <a:extLst>
              <a:ext uri="{FF2B5EF4-FFF2-40B4-BE49-F238E27FC236}">
                <a16:creationId xmlns:a16="http://schemas.microsoft.com/office/drawing/2014/main" id="{40AAC383-6F50-474C-F2AC-A275254D82E4}"/>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8762997" y="-1"/>
            <a:ext cx="2294467" cy="982127"/>
          </a:xfrm>
          <a:prstGeom prst="rect">
            <a:avLst/>
          </a:prstGeom>
        </p:spPr>
      </p:pic>
      <p:sp>
        <p:nvSpPr>
          <p:cNvPr id="13" name="Rectangle 12">
            <a:extLst>
              <a:ext uri="{FF2B5EF4-FFF2-40B4-BE49-F238E27FC236}">
                <a16:creationId xmlns:a16="http://schemas.microsoft.com/office/drawing/2014/main" id="{CC24EDB1-3124-7765-4088-5621D32F1D02}"/>
              </a:ext>
            </a:extLst>
          </p:cNvPr>
          <p:cNvSpPr/>
          <p:nvPr userDrawn="1"/>
        </p:nvSpPr>
        <p:spPr>
          <a:xfrm flipV="1">
            <a:off x="2042161" y="4830098"/>
            <a:ext cx="2382982" cy="716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Placeholder 16">
            <a:extLst>
              <a:ext uri="{FF2B5EF4-FFF2-40B4-BE49-F238E27FC236}">
                <a16:creationId xmlns:a16="http://schemas.microsoft.com/office/drawing/2014/main" id="{EAF672B6-C9BF-D18E-5D78-CC1C9223EED4}"/>
              </a:ext>
            </a:extLst>
          </p:cNvPr>
          <p:cNvSpPr>
            <a:spLocks noGrp="1"/>
          </p:cNvSpPr>
          <p:nvPr>
            <p:ph type="body" sz="quarter" idx="10" hasCustomPrompt="1"/>
          </p:nvPr>
        </p:nvSpPr>
        <p:spPr>
          <a:xfrm>
            <a:off x="1924050" y="4022725"/>
            <a:ext cx="6079844" cy="654050"/>
          </a:xfrm>
        </p:spPr>
        <p:txBody>
          <a:bodyPr>
            <a:noAutofit/>
          </a:bodyPr>
          <a:lstStyle>
            <a:lvl1pPr marL="0" indent="0">
              <a:buNone/>
              <a:defRPr lang="en-US" sz="4200" b="1" kern="1200" dirty="0" smtClean="0">
                <a:solidFill>
                  <a:schemeClr val="bg1"/>
                </a:solidFill>
                <a:latin typeface="Calibri" panose="020F0502020204030204" pitchFamily="34" charset="0"/>
                <a:ea typeface="+mj-ea"/>
                <a:cs typeface="Calibri" panose="020F0502020204030204" pitchFamily="34" charset="0"/>
              </a:defRPr>
            </a:lvl1pPr>
            <a:lvl2pPr>
              <a:defRPr lang="en-US" sz="4000" kern="1200" dirty="0" smtClean="0">
                <a:solidFill>
                  <a:schemeClr val="bg1"/>
                </a:solidFill>
                <a:latin typeface="Selawik Semibold" panose="020B0702040204020203" pitchFamily="34" charset="0"/>
                <a:ea typeface="+mj-ea"/>
                <a:cs typeface="+mj-cs"/>
              </a:defRPr>
            </a:lvl2pPr>
            <a:lvl3pPr>
              <a:defRPr lang="en-US" sz="4000" kern="1200" dirty="0" smtClean="0">
                <a:solidFill>
                  <a:schemeClr val="bg1"/>
                </a:solidFill>
                <a:latin typeface="Selawik Semibold" panose="020B0702040204020203" pitchFamily="34" charset="0"/>
                <a:ea typeface="+mj-ea"/>
                <a:cs typeface="+mj-cs"/>
              </a:defRPr>
            </a:lvl3pPr>
            <a:lvl4pPr>
              <a:defRPr lang="en-US" sz="4000" kern="1200" dirty="0" smtClean="0">
                <a:solidFill>
                  <a:schemeClr val="bg1"/>
                </a:solidFill>
                <a:latin typeface="Selawik Semibold" panose="020B0702040204020203" pitchFamily="34" charset="0"/>
                <a:ea typeface="+mj-ea"/>
                <a:cs typeface="+mj-cs"/>
              </a:defRPr>
            </a:lvl4pPr>
            <a:lvl5pPr>
              <a:defRPr lang="en-US" sz="4000" kern="1200" dirty="0">
                <a:solidFill>
                  <a:schemeClr val="bg1"/>
                </a:solidFill>
                <a:latin typeface="Selawik Semibold" panose="020B0702040204020203" pitchFamily="34" charset="0"/>
                <a:ea typeface="+mj-ea"/>
                <a:cs typeface="+mj-cs"/>
              </a:defRPr>
            </a:lvl5pPr>
          </a:lstStyle>
          <a:p>
            <a:pPr lvl="0"/>
            <a:r>
              <a:rPr lang="en-US" dirty="0"/>
              <a:t>Thank You</a:t>
            </a:r>
          </a:p>
        </p:txBody>
      </p:sp>
      <p:sp>
        <p:nvSpPr>
          <p:cNvPr id="19" name="Text Placeholder 18">
            <a:extLst>
              <a:ext uri="{FF2B5EF4-FFF2-40B4-BE49-F238E27FC236}">
                <a16:creationId xmlns:a16="http://schemas.microsoft.com/office/drawing/2014/main" id="{DF9D4D6C-5BB7-0E59-0DDC-F9B308620E34}"/>
              </a:ext>
            </a:extLst>
          </p:cNvPr>
          <p:cNvSpPr>
            <a:spLocks noGrp="1"/>
          </p:cNvSpPr>
          <p:nvPr>
            <p:ph type="body" sz="quarter" idx="11" hasCustomPrompt="1"/>
          </p:nvPr>
        </p:nvSpPr>
        <p:spPr>
          <a:xfrm>
            <a:off x="1924050" y="5054600"/>
            <a:ext cx="6079844" cy="477838"/>
          </a:xfrm>
        </p:spPr>
        <p:txBody>
          <a:bodyPr>
            <a:normAutofit/>
          </a:bodyPr>
          <a:lstStyle>
            <a:lvl1pPr marL="0" indent="0">
              <a:buNone/>
              <a:defRPr lang="en-US" sz="2800" kern="1200" dirty="0" smtClean="0">
                <a:solidFill>
                  <a:schemeClr val="bg1"/>
                </a:solidFill>
                <a:latin typeface="Calibri" panose="020F0502020204030204" pitchFamily="34" charset="0"/>
                <a:ea typeface="+mn-ea"/>
                <a:cs typeface="Calibri" panose="020F0502020204030204" pitchFamily="34" charset="0"/>
              </a:defRPr>
            </a:lvl1pPr>
            <a:lvl2pPr>
              <a:defRPr lang="en-US" sz="2600" kern="1200" dirty="0" smtClean="0">
                <a:solidFill>
                  <a:schemeClr val="bg1"/>
                </a:solidFill>
                <a:latin typeface="+mn-lt"/>
                <a:ea typeface="+mn-ea"/>
                <a:cs typeface="+mn-cs"/>
              </a:defRPr>
            </a:lvl2pPr>
            <a:lvl3pPr>
              <a:defRPr lang="en-US" sz="2600" kern="1200" dirty="0" smtClean="0">
                <a:solidFill>
                  <a:schemeClr val="bg1"/>
                </a:solidFill>
                <a:latin typeface="+mn-lt"/>
                <a:ea typeface="+mn-ea"/>
                <a:cs typeface="+mn-cs"/>
              </a:defRPr>
            </a:lvl3pPr>
            <a:lvl4pPr>
              <a:defRPr lang="en-US" sz="2600" kern="1200" dirty="0" smtClean="0">
                <a:solidFill>
                  <a:schemeClr val="bg1"/>
                </a:solidFill>
                <a:latin typeface="+mn-lt"/>
                <a:ea typeface="+mn-ea"/>
                <a:cs typeface="+mn-cs"/>
              </a:defRPr>
            </a:lvl4pPr>
            <a:lvl5pPr marL="1828800" indent="0">
              <a:buNone/>
              <a:defRPr lang="en-US" sz="2600" kern="1200" dirty="0">
                <a:solidFill>
                  <a:schemeClr val="bg1"/>
                </a:solidFill>
                <a:latin typeface="+mn-lt"/>
                <a:ea typeface="+mn-ea"/>
                <a:cs typeface="+mn-cs"/>
              </a:defRPr>
            </a:lvl5pPr>
          </a:lstStyle>
          <a:p>
            <a:pPr lvl="0"/>
            <a:r>
              <a:rPr lang="en-US" dirty="0"/>
              <a:t>mredllc.com</a:t>
            </a:r>
          </a:p>
        </p:txBody>
      </p:sp>
      <p:pic>
        <p:nvPicPr>
          <p:cNvPr id="2" name="Picture 1" descr="A picture containing text, clipart&#10;&#10;Description automatically generated">
            <a:extLst>
              <a:ext uri="{FF2B5EF4-FFF2-40B4-BE49-F238E27FC236}">
                <a16:creationId xmlns:a16="http://schemas.microsoft.com/office/drawing/2014/main" id="{FD9D94BB-5BC9-FBB2-75D9-36853122BD85}"/>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538815" y="531015"/>
            <a:ext cx="2134617" cy="405878"/>
          </a:xfrm>
          <a:prstGeom prst="rect">
            <a:avLst/>
          </a:prstGeom>
        </p:spPr>
      </p:pic>
    </p:spTree>
    <p:extLst>
      <p:ext uri="{BB962C8B-B14F-4D97-AF65-F5344CB8AC3E}">
        <p14:creationId xmlns:p14="http://schemas.microsoft.com/office/powerpoint/2010/main" val="571497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lose Slide - Whit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A670A88-03C5-3CBF-EE9B-87FAAB9801D9}"/>
              </a:ext>
            </a:extLst>
          </p:cNvPr>
          <p:cNvSpPr/>
          <p:nvPr userDrawn="1"/>
        </p:nvSpPr>
        <p:spPr>
          <a:xfrm>
            <a:off x="0" y="6622473"/>
            <a:ext cx="3990109" cy="2355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picture containing text&#10;&#10;Description automatically generated">
            <a:extLst>
              <a:ext uri="{FF2B5EF4-FFF2-40B4-BE49-F238E27FC236}">
                <a16:creationId xmlns:a16="http://schemas.microsoft.com/office/drawing/2014/main" id="{9EB4704F-3CBE-BA65-BD49-13A213C28D43}"/>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r="4040"/>
          <a:stretch/>
        </p:blipFill>
        <p:spPr>
          <a:xfrm>
            <a:off x="6927267" y="-297804"/>
            <a:ext cx="5264733" cy="928118"/>
          </a:xfrm>
          <a:prstGeom prst="rect">
            <a:avLst/>
          </a:prstGeom>
        </p:spPr>
      </p:pic>
      <p:sp>
        <p:nvSpPr>
          <p:cNvPr id="16" name="Text Placeholder 15">
            <a:extLst>
              <a:ext uri="{FF2B5EF4-FFF2-40B4-BE49-F238E27FC236}">
                <a16:creationId xmlns:a16="http://schemas.microsoft.com/office/drawing/2014/main" id="{13A3FA35-2544-7B12-54FB-9A9C872AAC85}"/>
              </a:ext>
            </a:extLst>
          </p:cNvPr>
          <p:cNvSpPr>
            <a:spLocks noGrp="1"/>
          </p:cNvSpPr>
          <p:nvPr>
            <p:ph type="body" sz="quarter" idx="10" hasCustomPrompt="1"/>
          </p:nvPr>
        </p:nvSpPr>
        <p:spPr>
          <a:xfrm>
            <a:off x="612774" y="4686300"/>
            <a:ext cx="5362141" cy="652463"/>
          </a:xfrm>
        </p:spPr>
        <p:txBody>
          <a:bodyPr>
            <a:noAutofit/>
          </a:bodyPr>
          <a:lstStyle>
            <a:lvl1pPr marL="0" indent="0">
              <a:buNone/>
              <a:defRPr lang="en-US" sz="4200" b="1" kern="1200" dirty="0">
                <a:solidFill>
                  <a:schemeClr val="tx1"/>
                </a:solidFill>
                <a:latin typeface="Calibri" panose="020F0502020204030204" pitchFamily="34" charset="0"/>
                <a:ea typeface="+mj-ea"/>
                <a:cs typeface="Calibri" panose="020F0502020204030204" pitchFamily="34" charset="0"/>
              </a:defRPr>
            </a:lvl1pPr>
          </a:lstStyle>
          <a:p>
            <a:pPr lvl="0"/>
            <a:r>
              <a:rPr lang="en-US" dirty="0"/>
              <a:t>Thank You</a:t>
            </a:r>
          </a:p>
        </p:txBody>
      </p:sp>
      <p:sp>
        <p:nvSpPr>
          <p:cNvPr id="18" name="Text Placeholder 17">
            <a:extLst>
              <a:ext uri="{FF2B5EF4-FFF2-40B4-BE49-F238E27FC236}">
                <a16:creationId xmlns:a16="http://schemas.microsoft.com/office/drawing/2014/main" id="{20A257DD-BA8F-93B6-D00D-3AE6DECE9F5C}"/>
              </a:ext>
            </a:extLst>
          </p:cNvPr>
          <p:cNvSpPr>
            <a:spLocks noGrp="1"/>
          </p:cNvSpPr>
          <p:nvPr>
            <p:ph type="body" sz="quarter" idx="11" hasCustomPrompt="1"/>
          </p:nvPr>
        </p:nvSpPr>
        <p:spPr>
          <a:xfrm>
            <a:off x="612774" y="5480050"/>
            <a:ext cx="5362141" cy="446188"/>
          </a:xfrm>
        </p:spPr>
        <p:txBody>
          <a:bodyPr>
            <a:noAutofit/>
          </a:bodyPr>
          <a:lstStyle>
            <a:lvl1pPr marL="0" indent="0">
              <a:buNone/>
              <a:defRPr sz="2800">
                <a:latin typeface="Calibri" panose="020F0502020204030204" pitchFamily="34" charset="0"/>
                <a:cs typeface="Calibri" panose="020F0502020204030204" pitchFamily="34" charset="0"/>
              </a:defRPr>
            </a:lvl1pPr>
          </a:lstStyle>
          <a:p>
            <a:pPr lvl="0"/>
            <a:r>
              <a:rPr lang="en-US" dirty="0"/>
              <a:t>mredllc.com</a:t>
            </a:r>
          </a:p>
        </p:txBody>
      </p:sp>
      <p:pic>
        <p:nvPicPr>
          <p:cNvPr id="2" name="Picture 1" descr="A picture containing text, clipart&#10;&#10;Description automatically generated">
            <a:extLst>
              <a:ext uri="{FF2B5EF4-FFF2-40B4-BE49-F238E27FC236}">
                <a16:creationId xmlns:a16="http://schemas.microsoft.com/office/drawing/2014/main" id="{C0BDB3C0-90E2-587E-874D-FDA98C8EE59E}"/>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520197" y="533548"/>
            <a:ext cx="2094309" cy="398214"/>
          </a:xfrm>
          <a:prstGeom prst="rect">
            <a:avLst/>
          </a:prstGeom>
        </p:spPr>
      </p:pic>
    </p:spTree>
    <p:extLst>
      <p:ext uri="{BB962C8B-B14F-4D97-AF65-F5344CB8AC3E}">
        <p14:creationId xmlns:p14="http://schemas.microsoft.com/office/powerpoint/2010/main" val="367397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61BA029-CA40-98EA-E6B1-FD94793BC3DB}"/>
              </a:ext>
            </a:extLst>
          </p:cNvPr>
          <p:cNvSpPr>
            <a:spLocks noGrp="1"/>
          </p:cNvSpPr>
          <p:nvPr>
            <p:ph type="title"/>
          </p:nvPr>
        </p:nvSpPr>
        <p:spPr>
          <a:xfrm>
            <a:off x="838200" y="365126"/>
            <a:ext cx="10515600" cy="93758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4E243CD-3AB7-5FEA-3CE6-11CBB3B895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721528170"/>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5" r:id="rId3"/>
    <p:sldLayoutId id="2147483654" r:id="rId4"/>
    <p:sldLayoutId id="2147483650" r:id="rId5"/>
    <p:sldLayoutId id="2147483660" r:id="rId6"/>
    <p:sldLayoutId id="2147483652" r:id="rId7"/>
    <p:sldLayoutId id="2147483661" r:id="rId8"/>
    <p:sldLayoutId id="2147483662" r:id="rId9"/>
  </p:sldLayoutIdLst>
  <p:txStyles>
    <p:titleStyle>
      <a:lvl1pPr algn="l" defTabSz="914400" rtl="0" eaLnBrk="1" latinLnBrk="0" hangingPunct="1">
        <a:lnSpc>
          <a:spcPct val="90000"/>
        </a:lnSpc>
        <a:spcBef>
          <a:spcPct val="0"/>
        </a:spcBef>
        <a:buNone/>
        <a:defRPr sz="3900" b="1" kern="1200">
          <a:solidFill>
            <a:schemeClr val="tx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hyperlink" Target="https://connectmls.mredllc.com/slogin.jsp" TargetMode="External"/><Relationship Id="rId2" Type="http://schemas.openxmlformats.org/officeDocument/2006/relationships/hyperlink" Target="https://mredllc.freshdesk.com/support/solutions/articles/36000276579-what-dates-do-i-use-when-changing-a-private-listing-to-a-standard-listing-"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s://training.mredllc.com/courses?c=207" TargetMode="External"/><Relationship Id="rId2" Type="http://schemas.openxmlformats.org/officeDocument/2006/relationships/image" Target="../media/image24.jpeg"/><Relationship Id="rId1" Type="http://schemas.openxmlformats.org/officeDocument/2006/relationships/slideLayout" Target="../slideLayouts/slideLayout5.xml"/><Relationship Id="rId5" Type="http://schemas.openxmlformats.org/officeDocument/2006/relationships/hyperlink" Target="https://training.mredllc.com/courses?c=206" TargetMode="External"/><Relationship Id="rId4" Type="http://schemas.openxmlformats.org/officeDocument/2006/relationships/hyperlink" Target="https://connectmls.mredllc.com/slogin.jsp"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2.mredllc.com/request-a-meeting-2/" TargetMode="External"/><Relationship Id="rId2" Type="http://schemas.openxmlformats.org/officeDocument/2006/relationships/hyperlink" Target="https://mredllc.freshdesk.com/support/solutions" TargetMode="External"/><Relationship Id="rId1" Type="http://schemas.openxmlformats.org/officeDocument/2006/relationships/slideLayout" Target="../slideLayouts/slideLayout5.xml"/><Relationship Id="rId4" Type="http://schemas.openxmlformats.org/officeDocument/2006/relationships/hyperlink" Target="https://training.mredllc.com/"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hyperlink" Target="https://www.mredllc.com/comms/resources/SellerDraftPreview.pdf" TargetMode="External"/><Relationship Id="rId2" Type="http://schemas.openxmlformats.org/officeDocument/2006/relationships/image" Target="../media/image14.png"/><Relationship Id="rId1" Type="http://schemas.openxmlformats.org/officeDocument/2006/relationships/slideLayout" Target="../slideLayouts/slideLayout5.xml"/><Relationship Id="rId4" Type="http://schemas.openxmlformats.org/officeDocument/2006/relationships/hyperlink" Target="https://connectmls.mredllc.com/slogin.js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info.remine.com/blog/experience-an-elevated-search-process-with-remines-advanced-search-updates" TargetMode="External"/><Relationship Id="rId2" Type="http://schemas.openxmlformats.org/officeDocument/2006/relationships/image" Target="../media/image15.png"/><Relationship Id="rId1" Type="http://schemas.openxmlformats.org/officeDocument/2006/relationships/slideLayout" Target="../slideLayouts/slideLayout5.xml"/><Relationship Id="rId4" Type="http://schemas.openxmlformats.org/officeDocument/2006/relationships/hyperlink" Target="https://connectmls.mredllc.com/slogin.jsp"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ATRsCIXiB-Q" TargetMode="External"/><Relationship Id="rId2" Type="http://schemas.openxmlformats.org/officeDocument/2006/relationships/image" Target="../media/image16.png"/><Relationship Id="rId1" Type="http://schemas.openxmlformats.org/officeDocument/2006/relationships/slideLayout" Target="../slideLayouts/slideLayout5.xml"/><Relationship Id="rId5" Type="http://schemas.openxmlformats.org/officeDocument/2006/relationships/hyperlink" Target="https://www.mredllc.com/comms/resources/TrustFundsFAQs.pdf" TargetMode="External"/><Relationship Id="rId4" Type="http://schemas.openxmlformats.org/officeDocument/2006/relationships/hyperlink" Target="https://connectmls.mredllc.com/slogin.jsp"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mred.trustfunds.us.com/member-registration?1=1&amp;memberType=B" TargetMode="External"/><Relationship Id="rId1" Type="http://schemas.openxmlformats.org/officeDocument/2006/relationships/slideLayout" Target="../slideLayouts/slideLayout5.xml"/><Relationship Id="rId6" Type="http://schemas.openxmlformats.org/officeDocument/2006/relationships/hyperlink" Target="https://www.trustfunds.us.com/TrustFunds_3EasySteps.pdf" TargetMode="External"/><Relationship Id="rId5" Type="http://schemas.openxmlformats.org/officeDocument/2006/relationships/hyperlink" Target="https://connectmls.mredllc.com/slogin.jsp" TargetMode="External"/><Relationship Id="rId4" Type="http://schemas.openxmlformats.org/officeDocument/2006/relationships/hyperlink" Target="https://www.screencast.com/t/Pu0TFfcng3"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FEC3AFD6-03DA-4BD8-2450-841FEF1C8575}"/>
              </a:ext>
            </a:extLst>
          </p:cNvPr>
          <p:cNvSpPr>
            <a:spLocks noGrp="1"/>
          </p:cNvSpPr>
          <p:nvPr>
            <p:ph type="body" sz="quarter" idx="10"/>
          </p:nvPr>
        </p:nvSpPr>
        <p:spPr/>
        <p:txBody>
          <a:bodyPr/>
          <a:lstStyle/>
          <a:p>
            <a:r>
              <a:rPr lang="en-US" dirty="0"/>
              <a:t>Broker Slides</a:t>
            </a:r>
          </a:p>
        </p:txBody>
      </p:sp>
      <p:sp>
        <p:nvSpPr>
          <p:cNvPr id="8" name="Text Placeholder 7">
            <a:extLst>
              <a:ext uri="{FF2B5EF4-FFF2-40B4-BE49-F238E27FC236}">
                <a16:creationId xmlns:a16="http://schemas.microsoft.com/office/drawing/2014/main" id="{FCB87571-F1AA-1106-2DBA-A5BCD219CE68}"/>
              </a:ext>
            </a:extLst>
          </p:cNvPr>
          <p:cNvSpPr>
            <a:spLocks noGrp="1"/>
          </p:cNvSpPr>
          <p:nvPr>
            <p:ph type="body" sz="quarter" idx="11"/>
          </p:nvPr>
        </p:nvSpPr>
        <p:spPr/>
        <p:txBody>
          <a:bodyPr/>
          <a:lstStyle/>
          <a:p>
            <a:r>
              <a:rPr lang="en-US" dirty="0"/>
              <a:t>Monthly Updates | May 2023</a:t>
            </a:r>
          </a:p>
        </p:txBody>
      </p:sp>
      <p:pic>
        <p:nvPicPr>
          <p:cNvPr id="3" name="Picture 2" descr="A picture containing text, font, screenshot, poster&#10;&#10;Description automatically generated">
            <a:extLst>
              <a:ext uri="{FF2B5EF4-FFF2-40B4-BE49-F238E27FC236}">
                <a16:creationId xmlns:a16="http://schemas.microsoft.com/office/drawing/2014/main" id="{D42D36D5-E7C9-CCC4-788F-BF2FB697EE16}"/>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201071" y="6157608"/>
            <a:ext cx="1757469" cy="439367"/>
          </a:xfrm>
          <a:prstGeom prst="rect">
            <a:avLst/>
          </a:prstGeom>
        </p:spPr>
      </p:pic>
    </p:spTree>
    <p:extLst>
      <p:ext uri="{BB962C8B-B14F-4D97-AF65-F5344CB8AC3E}">
        <p14:creationId xmlns:p14="http://schemas.microsoft.com/office/powerpoint/2010/main" val="3108608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normAutofit/>
          </a:bodyPr>
          <a:lstStyle/>
          <a:p>
            <a:r>
              <a:rPr lang="en-US" dirty="0"/>
              <a:t>Frequently asked questions</a:t>
            </a:r>
          </a:p>
        </p:txBody>
      </p:sp>
      <p:sp>
        <p:nvSpPr>
          <p:cNvPr id="20" name="TextBox 19">
            <a:extLst>
              <a:ext uri="{FF2B5EF4-FFF2-40B4-BE49-F238E27FC236}">
                <a16:creationId xmlns:a16="http://schemas.microsoft.com/office/drawing/2014/main" id="{29062F98-53A1-73F3-C713-31B3DFA5176E}"/>
              </a:ext>
            </a:extLst>
          </p:cNvPr>
          <p:cNvSpPr txBox="1"/>
          <p:nvPr/>
        </p:nvSpPr>
        <p:spPr>
          <a:xfrm>
            <a:off x="671212" y="1297143"/>
            <a:ext cx="515713"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sp>
        <p:nvSpPr>
          <p:cNvPr id="28" name="Text Placeholder 2">
            <a:extLst>
              <a:ext uri="{FF2B5EF4-FFF2-40B4-BE49-F238E27FC236}">
                <a16:creationId xmlns:a16="http://schemas.microsoft.com/office/drawing/2014/main" id="{0496CA09-5E28-5923-70B1-D3DDC836CB48}"/>
              </a:ext>
            </a:extLst>
          </p:cNvPr>
          <p:cNvSpPr txBox="1">
            <a:spLocks/>
          </p:cNvSpPr>
          <p:nvPr/>
        </p:nvSpPr>
        <p:spPr>
          <a:xfrm>
            <a:off x="3166199" y="3562784"/>
            <a:ext cx="6628326" cy="269306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dirty="0"/>
              <a:t>No. MRED rules prohibit the display of brokerage/agent-branded video tours in the virtual tour media fields.</a:t>
            </a:r>
            <a:endParaRPr lang="en-US" sz="1800" dirty="0">
              <a:effectLst/>
            </a:endParaRPr>
          </a:p>
          <a:p>
            <a:r>
              <a:rPr lang="en-US" sz="1800" dirty="0"/>
              <a:t>NOTE: To comply with Illinois License Law, when uploading a non-branded tour to a video-sharing platform (YouTube, Vimeo, etc.), it must be set up as “unlisted” so it is not publicly searchable. </a:t>
            </a:r>
            <a:r>
              <a:rPr lang="en-US" sz="1800" b="0" i="0" dirty="0">
                <a:solidFill>
                  <a:srgbClr val="323338"/>
                </a:solidFill>
                <a:effectLst/>
              </a:rPr>
              <a:t>Additionally, the username of the video-sharing platform must not be your name or company name.</a:t>
            </a:r>
            <a:endParaRPr lang="en-US" sz="1800" dirty="0">
              <a:effectLst/>
            </a:endParaRPr>
          </a:p>
        </p:txBody>
      </p:sp>
      <p:cxnSp>
        <p:nvCxnSpPr>
          <p:cNvPr id="29" name="Straight Connector 28">
            <a:extLst>
              <a:ext uri="{FF2B5EF4-FFF2-40B4-BE49-F238E27FC236}">
                <a16:creationId xmlns:a16="http://schemas.microsoft.com/office/drawing/2014/main" id="{8CE2763F-577B-7A45-5D8B-26B7796A5DC0}"/>
              </a:ext>
            </a:extLst>
          </p:cNvPr>
          <p:cNvCxnSpPr>
            <a:cxnSpLocks/>
          </p:cNvCxnSpPr>
          <p:nvPr/>
        </p:nvCxnSpPr>
        <p:spPr>
          <a:xfrm>
            <a:off x="0" y="304589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044F0119-23C5-4CBB-590F-CAFA2C17E8D2}"/>
              </a:ext>
            </a:extLst>
          </p:cNvPr>
          <p:cNvSpPr txBox="1"/>
          <p:nvPr/>
        </p:nvSpPr>
        <p:spPr>
          <a:xfrm>
            <a:off x="705608" y="3276925"/>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A</a:t>
            </a:r>
          </a:p>
        </p:txBody>
      </p:sp>
      <p:sp>
        <p:nvSpPr>
          <p:cNvPr id="5" name="Text Placeholder 2">
            <a:extLst>
              <a:ext uri="{FF2B5EF4-FFF2-40B4-BE49-F238E27FC236}">
                <a16:creationId xmlns:a16="http://schemas.microsoft.com/office/drawing/2014/main" id="{26153FCB-7B80-87F6-8DA2-8D23CC352980}"/>
              </a:ext>
            </a:extLst>
          </p:cNvPr>
          <p:cNvSpPr txBox="1">
            <a:spLocks/>
          </p:cNvSpPr>
          <p:nvPr/>
        </p:nvSpPr>
        <p:spPr>
          <a:xfrm>
            <a:off x="3159893" y="1639112"/>
            <a:ext cx="6634632" cy="94601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Are branded video tours allowed to be uploaded in connectMLS?</a:t>
            </a:r>
          </a:p>
        </p:txBody>
      </p:sp>
      <p:grpSp>
        <p:nvGrpSpPr>
          <p:cNvPr id="6" name="Group 5">
            <a:extLst>
              <a:ext uri="{FF2B5EF4-FFF2-40B4-BE49-F238E27FC236}">
                <a16:creationId xmlns:a16="http://schemas.microsoft.com/office/drawing/2014/main" id="{F14C9311-24C5-5368-BA2F-7973CDD232C9}"/>
              </a:ext>
            </a:extLst>
          </p:cNvPr>
          <p:cNvGrpSpPr/>
          <p:nvPr/>
        </p:nvGrpSpPr>
        <p:grpSpPr>
          <a:xfrm>
            <a:off x="829529" y="2394923"/>
            <a:ext cx="507491" cy="220508"/>
            <a:chOff x="3828351" y="5776997"/>
            <a:chExt cx="666412" cy="289560"/>
          </a:xfrm>
          <a:solidFill>
            <a:schemeClr val="accent1"/>
          </a:solidFill>
        </p:grpSpPr>
        <p:sp>
          <p:nvSpPr>
            <p:cNvPr id="7" name="Isosceles Triangle 6">
              <a:extLst>
                <a:ext uri="{FF2B5EF4-FFF2-40B4-BE49-F238E27FC236}">
                  <a16:creationId xmlns:a16="http://schemas.microsoft.com/office/drawing/2014/main" id="{CB0A1701-AC2B-C6D2-5040-D9144E498FC4}"/>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EE15B515-5067-6AAA-4779-BE98863278E2}"/>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a:extLst>
                <a:ext uri="{FF2B5EF4-FFF2-40B4-BE49-F238E27FC236}">
                  <a16:creationId xmlns:a16="http://schemas.microsoft.com/office/drawing/2014/main" id="{2251F104-2C83-2EB7-47D8-C6D166EA652E}"/>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2">
            <a:extLst>
              <a:ext uri="{FF2B5EF4-FFF2-40B4-BE49-F238E27FC236}">
                <a16:creationId xmlns:a16="http://schemas.microsoft.com/office/drawing/2014/main" id="{2680236A-B2B7-D46F-DA41-08C38AE9037A}"/>
              </a:ext>
            </a:extLst>
          </p:cNvPr>
          <p:cNvGrpSpPr/>
          <p:nvPr/>
        </p:nvGrpSpPr>
        <p:grpSpPr>
          <a:xfrm>
            <a:off x="829528" y="4349227"/>
            <a:ext cx="507491" cy="220508"/>
            <a:chOff x="3828351" y="5776997"/>
            <a:chExt cx="666412" cy="289560"/>
          </a:xfrm>
          <a:solidFill>
            <a:schemeClr val="accent4"/>
          </a:solidFill>
        </p:grpSpPr>
        <p:sp>
          <p:nvSpPr>
            <p:cNvPr id="4" name="Isosceles Triangle 3">
              <a:extLst>
                <a:ext uri="{FF2B5EF4-FFF2-40B4-BE49-F238E27FC236}">
                  <a16:creationId xmlns:a16="http://schemas.microsoft.com/office/drawing/2014/main" id="{80BE3B53-6A69-73C2-F373-CD874737B661}"/>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E740A04C-01CE-A192-9784-FBDE88B24A28}"/>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4C68E982-D205-B65C-1DA1-F7F5301446F7}"/>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526094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lstStyle/>
          <a:p>
            <a:r>
              <a:rPr lang="en-US" dirty="0"/>
              <a:t>Frequently asked questions</a:t>
            </a:r>
          </a:p>
        </p:txBody>
      </p:sp>
      <p:sp>
        <p:nvSpPr>
          <p:cNvPr id="14" name="Text Placeholder 2">
            <a:extLst>
              <a:ext uri="{FF2B5EF4-FFF2-40B4-BE49-F238E27FC236}">
                <a16:creationId xmlns:a16="http://schemas.microsoft.com/office/drawing/2014/main" id="{5D08CD5B-6877-D2A9-BB38-20E91437C985}"/>
              </a:ext>
            </a:extLst>
          </p:cNvPr>
          <p:cNvSpPr>
            <a:spLocks noGrp="1"/>
          </p:cNvSpPr>
          <p:nvPr>
            <p:ph type="body" sz="quarter" idx="11"/>
          </p:nvPr>
        </p:nvSpPr>
        <p:spPr>
          <a:xfrm>
            <a:off x="1698376" y="3429000"/>
            <a:ext cx="4160088" cy="2112966"/>
          </a:xfrm>
        </p:spPr>
        <p:txBody>
          <a:bodyPr>
            <a:noAutofit/>
          </a:bodyPr>
          <a:lstStyle/>
          <a:p>
            <a:r>
              <a:rPr lang="en-US" sz="2400" dirty="0"/>
              <a:t>Can I put company branding on the public documents I have uploaded to my listing under “Additional Information”?</a:t>
            </a:r>
          </a:p>
        </p:txBody>
      </p:sp>
      <p:pic>
        <p:nvPicPr>
          <p:cNvPr id="6" name="Picture 5">
            <a:extLst>
              <a:ext uri="{FF2B5EF4-FFF2-40B4-BE49-F238E27FC236}">
                <a16:creationId xmlns:a16="http://schemas.microsoft.com/office/drawing/2014/main" id="{05998598-308E-8645-665B-5B993ED02786}"/>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6780629" y="2393245"/>
            <a:ext cx="3460320" cy="2664284"/>
          </a:xfrm>
          <a:prstGeom prst="rect">
            <a:avLst/>
          </a:prstGeom>
        </p:spPr>
      </p:pic>
      <p:cxnSp>
        <p:nvCxnSpPr>
          <p:cNvPr id="22" name="Straight Connector 21">
            <a:extLst>
              <a:ext uri="{FF2B5EF4-FFF2-40B4-BE49-F238E27FC236}">
                <a16:creationId xmlns:a16="http://schemas.microsoft.com/office/drawing/2014/main" id="{94A25685-3E26-3A95-A2DA-914D57A52E3D}"/>
              </a:ext>
            </a:extLst>
          </p:cNvPr>
          <p:cNvCxnSpPr>
            <a:cxnSpLocks/>
          </p:cNvCxnSpPr>
          <p:nvPr/>
        </p:nvCxnSpPr>
        <p:spPr>
          <a:xfrm>
            <a:off x="2472038" y="2856171"/>
            <a:ext cx="334859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D04810A-1F51-C440-E40F-34739A6BB3E1}"/>
              </a:ext>
            </a:extLst>
          </p:cNvPr>
          <p:cNvSpPr txBox="1"/>
          <p:nvPr/>
        </p:nvSpPr>
        <p:spPr>
          <a:xfrm>
            <a:off x="1603195" y="2232569"/>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spTree>
    <p:extLst>
      <p:ext uri="{BB962C8B-B14F-4D97-AF65-F5344CB8AC3E}">
        <p14:creationId xmlns:p14="http://schemas.microsoft.com/office/powerpoint/2010/main" val="37589652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normAutofit/>
          </a:bodyPr>
          <a:lstStyle/>
          <a:p>
            <a:r>
              <a:rPr lang="en-US" dirty="0"/>
              <a:t>Frequently asked questions</a:t>
            </a:r>
          </a:p>
        </p:txBody>
      </p:sp>
      <p:sp>
        <p:nvSpPr>
          <p:cNvPr id="20" name="TextBox 19">
            <a:extLst>
              <a:ext uri="{FF2B5EF4-FFF2-40B4-BE49-F238E27FC236}">
                <a16:creationId xmlns:a16="http://schemas.microsoft.com/office/drawing/2014/main" id="{29062F98-53A1-73F3-C713-31B3DFA5176E}"/>
              </a:ext>
            </a:extLst>
          </p:cNvPr>
          <p:cNvSpPr txBox="1"/>
          <p:nvPr/>
        </p:nvSpPr>
        <p:spPr>
          <a:xfrm>
            <a:off x="671212" y="1297143"/>
            <a:ext cx="515713"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sp>
        <p:nvSpPr>
          <p:cNvPr id="28" name="Text Placeholder 2">
            <a:extLst>
              <a:ext uri="{FF2B5EF4-FFF2-40B4-BE49-F238E27FC236}">
                <a16:creationId xmlns:a16="http://schemas.microsoft.com/office/drawing/2014/main" id="{0496CA09-5E28-5923-70B1-D3DDC836CB48}"/>
              </a:ext>
            </a:extLst>
          </p:cNvPr>
          <p:cNvSpPr txBox="1">
            <a:spLocks/>
          </p:cNvSpPr>
          <p:nvPr/>
        </p:nvSpPr>
        <p:spPr>
          <a:xfrm>
            <a:off x="3166199" y="3562784"/>
            <a:ext cx="7316744" cy="269306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0" i="0" u="none" strike="noStrike" dirty="0">
                <a:solidFill>
                  <a:srgbClr val="616161"/>
                </a:solidFill>
                <a:effectLst/>
              </a:rPr>
              <a:t>No. Documents under the “Additional Information” tab on a listing may not contain company branding if they are viewable to the public. To upload branded documents, you must make them private to MRED subscribers only:</a:t>
            </a:r>
            <a:endParaRPr lang="en-US" sz="1800" b="0" i="0" dirty="0">
              <a:solidFill>
                <a:srgbClr val="000000"/>
              </a:solidFill>
              <a:effectLst/>
            </a:endParaRPr>
          </a:p>
          <a:p>
            <a:pPr marL="1028700" lvl="1" indent="-342900">
              <a:buFont typeface="+mj-lt"/>
              <a:buAutoNum type="arabicPeriod"/>
            </a:pPr>
            <a:r>
              <a:rPr lang="en-US" sz="1800" b="0" i="0" u="none" strike="noStrike" dirty="0">
                <a:solidFill>
                  <a:srgbClr val="616161"/>
                </a:solidFill>
                <a:effectLst/>
              </a:rPr>
              <a:t>Go to “My Listings and Transactions”</a:t>
            </a:r>
            <a:r>
              <a:rPr lang="en-US" sz="1800" b="0" i="0" dirty="0">
                <a:solidFill>
                  <a:srgbClr val="616161"/>
                </a:solidFill>
                <a:effectLst/>
              </a:rPr>
              <a:t> </a:t>
            </a:r>
          </a:p>
          <a:p>
            <a:pPr marL="1028700" lvl="1" indent="-342900">
              <a:buFont typeface="+mj-lt"/>
              <a:buAutoNum type="arabicPeriod"/>
            </a:pPr>
            <a:r>
              <a:rPr lang="en-US" sz="1800" b="0" i="0" u="none" strike="noStrike" dirty="0">
                <a:solidFill>
                  <a:srgbClr val="616161"/>
                </a:solidFill>
                <a:effectLst/>
              </a:rPr>
              <a:t>Click on the desired listing number</a:t>
            </a:r>
            <a:r>
              <a:rPr lang="en-US" sz="1800" b="0" i="0" dirty="0">
                <a:solidFill>
                  <a:srgbClr val="616161"/>
                </a:solidFill>
                <a:effectLst/>
              </a:rPr>
              <a:t> </a:t>
            </a:r>
          </a:p>
          <a:p>
            <a:pPr marL="1028700" lvl="1" indent="-342900">
              <a:buFont typeface="+mj-lt"/>
              <a:buAutoNum type="arabicPeriod"/>
            </a:pPr>
            <a:r>
              <a:rPr lang="en-US" sz="1800" b="0" i="0" u="none" strike="noStrike" dirty="0">
                <a:solidFill>
                  <a:srgbClr val="616161"/>
                </a:solidFill>
                <a:effectLst/>
              </a:rPr>
              <a:t>Click on “Documents” </a:t>
            </a:r>
            <a:r>
              <a:rPr lang="en-US" sz="1800" b="0" i="0" dirty="0">
                <a:solidFill>
                  <a:srgbClr val="616161"/>
                </a:solidFill>
                <a:effectLst/>
              </a:rPr>
              <a:t> </a:t>
            </a:r>
          </a:p>
          <a:p>
            <a:pPr marL="1028700" lvl="1" indent="-342900">
              <a:buFont typeface="+mj-lt"/>
              <a:buAutoNum type="arabicPeriod"/>
            </a:pPr>
            <a:r>
              <a:rPr lang="en-US" sz="1800" b="0" i="0" u="none" strike="noStrike" dirty="0">
                <a:solidFill>
                  <a:srgbClr val="616161"/>
                </a:solidFill>
                <a:effectLst/>
              </a:rPr>
              <a:t>Click on the lock under “Security” and uncheck “Realtors’ Clients”</a:t>
            </a:r>
          </a:p>
          <a:p>
            <a:r>
              <a:rPr lang="en-US" sz="1800" b="0" i="0" u="none" strike="noStrike" dirty="0">
                <a:solidFill>
                  <a:srgbClr val="616161"/>
                </a:solidFill>
                <a:effectLst/>
              </a:rPr>
              <a:t>Branded documents </a:t>
            </a:r>
            <a:r>
              <a:rPr lang="en-US" sz="1800" dirty="0">
                <a:solidFill>
                  <a:srgbClr val="616161"/>
                </a:solidFill>
              </a:rPr>
              <a:t>may only be available to MRED subscribers and cannot be viewable by consumers.</a:t>
            </a:r>
            <a:endParaRPr lang="en-US" sz="1800" b="0" i="0" u="none" strike="noStrike" dirty="0">
              <a:solidFill>
                <a:srgbClr val="616161"/>
              </a:solidFill>
              <a:effectLst/>
            </a:endParaRPr>
          </a:p>
        </p:txBody>
      </p:sp>
      <p:cxnSp>
        <p:nvCxnSpPr>
          <p:cNvPr id="29" name="Straight Connector 28">
            <a:extLst>
              <a:ext uri="{FF2B5EF4-FFF2-40B4-BE49-F238E27FC236}">
                <a16:creationId xmlns:a16="http://schemas.microsoft.com/office/drawing/2014/main" id="{8CE2763F-577B-7A45-5D8B-26B7796A5DC0}"/>
              </a:ext>
            </a:extLst>
          </p:cNvPr>
          <p:cNvCxnSpPr>
            <a:cxnSpLocks/>
          </p:cNvCxnSpPr>
          <p:nvPr/>
        </p:nvCxnSpPr>
        <p:spPr>
          <a:xfrm>
            <a:off x="0" y="304589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044F0119-23C5-4CBB-590F-CAFA2C17E8D2}"/>
              </a:ext>
            </a:extLst>
          </p:cNvPr>
          <p:cNvSpPr txBox="1"/>
          <p:nvPr/>
        </p:nvSpPr>
        <p:spPr>
          <a:xfrm>
            <a:off x="705608" y="3276925"/>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A</a:t>
            </a:r>
          </a:p>
        </p:txBody>
      </p:sp>
      <p:sp>
        <p:nvSpPr>
          <p:cNvPr id="5" name="Text Placeholder 2">
            <a:extLst>
              <a:ext uri="{FF2B5EF4-FFF2-40B4-BE49-F238E27FC236}">
                <a16:creationId xmlns:a16="http://schemas.microsoft.com/office/drawing/2014/main" id="{26153FCB-7B80-87F6-8DA2-8D23CC352980}"/>
              </a:ext>
            </a:extLst>
          </p:cNvPr>
          <p:cNvSpPr txBox="1">
            <a:spLocks/>
          </p:cNvSpPr>
          <p:nvPr/>
        </p:nvSpPr>
        <p:spPr>
          <a:xfrm>
            <a:off x="3159893" y="1639112"/>
            <a:ext cx="6634632" cy="94601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Can I put company branding on the public documents I have uploaded to my listing under “Additional Information”?</a:t>
            </a:r>
          </a:p>
        </p:txBody>
      </p:sp>
      <p:grpSp>
        <p:nvGrpSpPr>
          <p:cNvPr id="6" name="Group 5">
            <a:extLst>
              <a:ext uri="{FF2B5EF4-FFF2-40B4-BE49-F238E27FC236}">
                <a16:creationId xmlns:a16="http://schemas.microsoft.com/office/drawing/2014/main" id="{F14C9311-24C5-5368-BA2F-7973CDD232C9}"/>
              </a:ext>
            </a:extLst>
          </p:cNvPr>
          <p:cNvGrpSpPr/>
          <p:nvPr/>
        </p:nvGrpSpPr>
        <p:grpSpPr>
          <a:xfrm>
            <a:off x="829529" y="2394923"/>
            <a:ext cx="507491" cy="220508"/>
            <a:chOff x="3828351" y="5776997"/>
            <a:chExt cx="666412" cy="289560"/>
          </a:xfrm>
          <a:solidFill>
            <a:schemeClr val="accent1"/>
          </a:solidFill>
        </p:grpSpPr>
        <p:sp>
          <p:nvSpPr>
            <p:cNvPr id="7" name="Isosceles Triangle 6">
              <a:extLst>
                <a:ext uri="{FF2B5EF4-FFF2-40B4-BE49-F238E27FC236}">
                  <a16:creationId xmlns:a16="http://schemas.microsoft.com/office/drawing/2014/main" id="{CB0A1701-AC2B-C6D2-5040-D9144E498FC4}"/>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EE15B515-5067-6AAA-4779-BE98863278E2}"/>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a:extLst>
                <a:ext uri="{FF2B5EF4-FFF2-40B4-BE49-F238E27FC236}">
                  <a16:creationId xmlns:a16="http://schemas.microsoft.com/office/drawing/2014/main" id="{2251F104-2C83-2EB7-47D8-C6D166EA652E}"/>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2">
            <a:extLst>
              <a:ext uri="{FF2B5EF4-FFF2-40B4-BE49-F238E27FC236}">
                <a16:creationId xmlns:a16="http://schemas.microsoft.com/office/drawing/2014/main" id="{2680236A-B2B7-D46F-DA41-08C38AE9037A}"/>
              </a:ext>
            </a:extLst>
          </p:cNvPr>
          <p:cNvGrpSpPr/>
          <p:nvPr/>
        </p:nvGrpSpPr>
        <p:grpSpPr>
          <a:xfrm>
            <a:off x="829528" y="4349227"/>
            <a:ext cx="507491" cy="220508"/>
            <a:chOff x="3828351" y="5776997"/>
            <a:chExt cx="666412" cy="289560"/>
          </a:xfrm>
          <a:solidFill>
            <a:schemeClr val="accent4"/>
          </a:solidFill>
        </p:grpSpPr>
        <p:sp>
          <p:nvSpPr>
            <p:cNvPr id="4" name="Isosceles Triangle 3">
              <a:extLst>
                <a:ext uri="{FF2B5EF4-FFF2-40B4-BE49-F238E27FC236}">
                  <a16:creationId xmlns:a16="http://schemas.microsoft.com/office/drawing/2014/main" id="{80BE3B53-6A69-73C2-F373-CD874737B661}"/>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E740A04C-01CE-A192-9784-FBDE88B24A28}"/>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4C68E982-D205-B65C-1DA1-F7F5301446F7}"/>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1115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lstStyle/>
          <a:p>
            <a:r>
              <a:rPr lang="en-US" dirty="0"/>
              <a:t>Frequently asked questions</a:t>
            </a:r>
          </a:p>
        </p:txBody>
      </p:sp>
      <p:sp>
        <p:nvSpPr>
          <p:cNvPr id="14" name="Text Placeholder 2">
            <a:extLst>
              <a:ext uri="{FF2B5EF4-FFF2-40B4-BE49-F238E27FC236}">
                <a16:creationId xmlns:a16="http://schemas.microsoft.com/office/drawing/2014/main" id="{5D08CD5B-6877-D2A9-BB38-20E91437C985}"/>
              </a:ext>
            </a:extLst>
          </p:cNvPr>
          <p:cNvSpPr>
            <a:spLocks noGrp="1"/>
          </p:cNvSpPr>
          <p:nvPr>
            <p:ph type="body" sz="quarter" idx="11"/>
          </p:nvPr>
        </p:nvSpPr>
        <p:spPr>
          <a:xfrm>
            <a:off x="1698376" y="3429000"/>
            <a:ext cx="4160088" cy="2112966"/>
          </a:xfrm>
        </p:spPr>
        <p:txBody>
          <a:bodyPr>
            <a:noAutofit/>
          </a:bodyPr>
          <a:lstStyle/>
          <a:p>
            <a:r>
              <a:rPr lang="en-US" sz="2400" dirty="0"/>
              <a:t>How do I change a Private listing to a Standard listing?</a:t>
            </a:r>
          </a:p>
        </p:txBody>
      </p:sp>
      <p:pic>
        <p:nvPicPr>
          <p:cNvPr id="6" name="Picture 5">
            <a:extLst>
              <a:ext uri="{FF2B5EF4-FFF2-40B4-BE49-F238E27FC236}">
                <a16:creationId xmlns:a16="http://schemas.microsoft.com/office/drawing/2014/main" id="{05998598-308E-8645-665B-5B993ED02786}"/>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6696809" y="2516067"/>
            <a:ext cx="3627960" cy="2418640"/>
          </a:xfrm>
          <a:prstGeom prst="rect">
            <a:avLst/>
          </a:prstGeom>
        </p:spPr>
      </p:pic>
      <p:cxnSp>
        <p:nvCxnSpPr>
          <p:cNvPr id="22" name="Straight Connector 21">
            <a:extLst>
              <a:ext uri="{FF2B5EF4-FFF2-40B4-BE49-F238E27FC236}">
                <a16:creationId xmlns:a16="http://schemas.microsoft.com/office/drawing/2014/main" id="{94A25685-3E26-3A95-A2DA-914D57A52E3D}"/>
              </a:ext>
            </a:extLst>
          </p:cNvPr>
          <p:cNvCxnSpPr>
            <a:cxnSpLocks/>
          </p:cNvCxnSpPr>
          <p:nvPr/>
        </p:nvCxnSpPr>
        <p:spPr>
          <a:xfrm>
            <a:off x="2472038" y="2856171"/>
            <a:ext cx="334859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D04810A-1F51-C440-E40F-34739A6BB3E1}"/>
              </a:ext>
            </a:extLst>
          </p:cNvPr>
          <p:cNvSpPr txBox="1"/>
          <p:nvPr/>
        </p:nvSpPr>
        <p:spPr>
          <a:xfrm>
            <a:off x="1603195" y="2232569"/>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spTree>
    <p:extLst>
      <p:ext uri="{BB962C8B-B14F-4D97-AF65-F5344CB8AC3E}">
        <p14:creationId xmlns:p14="http://schemas.microsoft.com/office/powerpoint/2010/main" val="28295365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normAutofit/>
          </a:bodyPr>
          <a:lstStyle/>
          <a:p>
            <a:r>
              <a:rPr lang="en-US" dirty="0"/>
              <a:t>Frequently asked questions</a:t>
            </a:r>
          </a:p>
        </p:txBody>
      </p:sp>
      <p:sp>
        <p:nvSpPr>
          <p:cNvPr id="20" name="TextBox 19">
            <a:extLst>
              <a:ext uri="{FF2B5EF4-FFF2-40B4-BE49-F238E27FC236}">
                <a16:creationId xmlns:a16="http://schemas.microsoft.com/office/drawing/2014/main" id="{29062F98-53A1-73F3-C713-31B3DFA5176E}"/>
              </a:ext>
            </a:extLst>
          </p:cNvPr>
          <p:cNvSpPr txBox="1"/>
          <p:nvPr/>
        </p:nvSpPr>
        <p:spPr>
          <a:xfrm>
            <a:off x="671212" y="1297143"/>
            <a:ext cx="515713"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sp>
        <p:nvSpPr>
          <p:cNvPr id="28" name="Text Placeholder 2">
            <a:extLst>
              <a:ext uri="{FF2B5EF4-FFF2-40B4-BE49-F238E27FC236}">
                <a16:creationId xmlns:a16="http://schemas.microsoft.com/office/drawing/2014/main" id="{0496CA09-5E28-5923-70B1-D3DDC836CB48}"/>
              </a:ext>
            </a:extLst>
          </p:cNvPr>
          <p:cNvSpPr txBox="1">
            <a:spLocks/>
          </p:cNvSpPr>
          <p:nvPr/>
        </p:nvSpPr>
        <p:spPr>
          <a:xfrm>
            <a:off x="1793065" y="3434030"/>
            <a:ext cx="9822968" cy="2693063"/>
          </a:xfrm>
          <a:prstGeom prst="rect">
            <a:avLst/>
          </a:prstGeom>
        </p:spPr>
        <p:txBody>
          <a:bodyPr vert="horz" lIns="91440" tIns="45720" rIns="91440" bIns="45720" numCol="2"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700" b="0" i="0" u="none" strike="noStrike" dirty="0">
                <a:effectLst/>
              </a:rPr>
              <a:t>Follow these steps:</a:t>
            </a:r>
            <a:endParaRPr lang="en-US" sz="1700" u="none" strike="noStrike" dirty="0"/>
          </a:p>
          <a:p>
            <a:pPr marL="285750" indent="-285750">
              <a:buFont typeface="Wingdings" pitchFamily="2" charset="2"/>
              <a:buChar char="§"/>
            </a:pPr>
            <a:r>
              <a:rPr lang="en-US" sz="1700" dirty="0"/>
              <a:t>Go to "My Listings/Transactions”</a:t>
            </a:r>
          </a:p>
          <a:p>
            <a:pPr marL="285750" indent="-285750">
              <a:buFont typeface="Wingdings" pitchFamily="2" charset="2"/>
              <a:buChar char="§"/>
            </a:pPr>
            <a:r>
              <a:rPr lang="en-US" sz="1700" dirty="0"/>
              <a:t>Click on the edit pencil for the desired property</a:t>
            </a:r>
          </a:p>
          <a:p>
            <a:pPr marL="285750" indent="-285750">
              <a:buFont typeface="Wingdings" pitchFamily="2" charset="2"/>
              <a:buChar char="§"/>
            </a:pPr>
            <a:r>
              <a:rPr lang="en-US" sz="1700" dirty="0"/>
              <a:t>Choose “Edit Listing Details/Change to Standard Listing”</a:t>
            </a:r>
          </a:p>
          <a:p>
            <a:r>
              <a:rPr lang="en-US" sz="1700" dirty="0"/>
              <a:t>Once you input the required Standard fields, click "Save and Change to Standard Listing” Once your listing passes MLS rules checks, you can choose to activate it as new or closed. If you are activating the listing as new, your list date should be today’s date.</a:t>
            </a:r>
          </a:p>
          <a:p>
            <a:r>
              <a:rPr lang="en-US" sz="1700" dirty="0"/>
              <a:t>If you are activating it as new to then change the status to contingent or pending, use the date on your original agreement. If you are activating it as closed, use the date on your original agreement.</a:t>
            </a:r>
          </a:p>
          <a:p>
            <a:r>
              <a:rPr lang="en-US" sz="1700" dirty="0"/>
              <a:t>If your listing is contingent or pending, you can mark it as such as either a Private or Standard listing.</a:t>
            </a:r>
            <a:endParaRPr lang="en-US" sz="1700" dirty="0">
              <a:effectLst/>
            </a:endParaRPr>
          </a:p>
        </p:txBody>
      </p:sp>
      <p:cxnSp>
        <p:nvCxnSpPr>
          <p:cNvPr id="29" name="Straight Connector 28">
            <a:extLst>
              <a:ext uri="{FF2B5EF4-FFF2-40B4-BE49-F238E27FC236}">
                <a16:creationId xmlns:a16="http://schemas.microsoft.com/office/drawing/2014/main" id="{8CE2763F-577B-7A45-5D8B-26B7796A5DC0}"/>
              </a:ext>
            </a:extLst>
          </p:cNvPr>
          <p:cNvCxnSpPr>
            <a:cxnSpLocks/>
          </p:cNvCxnSpPr>
          <p:nvPr/>
        </p:nvCxnSpPr>
        <p:spPr>
          <a:xfrm>
            <a:off x="0" y="304589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044F0119-23C5-4CBB-590F-CAFA2C17E8D2}"/>
              </a:ext>
            </a:extLst>
          </p:cNvPr>
          <p:cNvSpPr txBox="1"/>
          <p:nvPr/>
        </p:nvSpPr>
        <p:spPr>
          <a:xfrm>
            <a:off x="705608" y="3276925"/>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A</a:t>
            </a:r>
          </a:p>
        </p:txBody>
      </p:sp>
      <p:sp>
        <p:nvSpPr>
          <p:cNvPr id="5" name="Text Placeholder 2">
            <a:extLst>
              <a:ext uri="{FF2B5EF4-FFF2-40B4-BE49-F238E27FC236}">
                <a16:creationId xmlns:a16="http://schemas.microsoft.com/office/drawing/2014/main" id="{26153FCB-7B80-87F6-8DA2-8D23CC352980}"/>
              </a:ext>
            </a:extLst>
          </p:cNvPr>
          <p:cNvSpPr txBox="1">
            <a:spLocks/>
          </p:cNvSpPr>
          <p:nvPr/>
        </p:nvSpPr>
        <p:spPr>
          <a:xfrm>
            <a:off x="3159893" y="1639112"/>
            <a:ext cx="6634632" cy="94601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How do I change a Private listing to a Standard listing?</a:t>
            </a:r>
          </a:p>
        </p:txBody>
      </p:sp>
      <p:grpSp>
        <p:nvGrpSpPr>
          <p:cNvPr id="6" name="Group 5">
            <a:extLst>
              <a:ext uri="{FF2B5EF4-FFF2-40B4-BE49-F238E27FC236}">
                <a16:creationId xmlns:a16="http://schemas.microsoft.com/office/drawing/2014/main" id="{F14C9311-24C5-5368-BA2F-7973CDD232C9}"/>
              </a:ext>
            </a:extLst>
          </p:cNvPr>
          <p:cNvGrpSpPr/>
          <p:nvPr/>
        </p:nvGrpSpPr>
        <p:grpSpPr>
          <a:xfrm>
            <a:off x="829529" y="2394923"/>
            <a:ext cx="507491" cy="220508"/>
            <a:chOff x="3828351" y="5776997"/>
            <a:chExt cx="666412" cy="289560"/>
          </a:xfrm>
          <a:solidFill>
            <a:schemeClr val="accent1"/>
          </a:solidFill>
        </p:grpSpPr>
        <p:sp>
          <p:nvSpPr>
            <p:cNvPr id="7" name="Isosceles Triangle 6">
              <a:extLst>
                <a:ext uri="{FF2B5EF4-FFF2-40B4-BE49-F238E27FC236}">
                  <a16:creationId xmlns:a16="http://schemas.microsoft.com/office/drawing/2014/main" id="{CB0A1701-AC2B-C6D2-5040-D9144E498FC4}"/>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EE15B515-5067-6AAA-4779-BE98863278E2}"/>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a:extLst>
                <a:ext uri="{FF2B5EF4-FFF2-40B4-BE49-F238E27FC236}">
                  <a16:creationId xmlns:a16="http://schemas.microsoft.com/office/drawing/2014/main" id="{2251F104-2C83-2EB7-47D8-C6D166EA652E}"/>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2">
            <a:extLst>
              <a:ext uri="{FF2B5EF4-FFF2-40B4-BE49-F238E27FC236}">
                <a16:creationId xmlns:a16="http://schemas.microsoft.com/office/drawing/2014/main" id="{2680236A-B2B7-D46F-DA41-08C38AE9037A}"/>
              </a:ext>
            </a:extLst>
          </p:cNvPr>
          <p:cNvGrpSpPr/>
          <p:nvPr/>
        </p:nvGrpSpPr>
        <p:grpSpPr>
          <a:xfrm>
            <a:off x="829528" y="4349227"/>
            <a:ext cx="507491" cy="220508"/>
            <a:chOff x="3828351" y="5776997"/>
            <a:chExt cx="666412" cy="289560"/>
          </a:xfrm>
          <a:solidFill>
            <a:schemeClr val="accent4"/>
          </a:solidFill>
        </p:grpSpPr>
        <p:sp>
          <p:nvSpPr>
            <p:cNvPr id="4" name="Isosceles Triangle 3">
              <a:extLst>
                <a:ext uri="{FF2B5EF4-FFF2-40B4-BE49-F238E27FC236}">
                  <a16:creationId xmlns:a16="http://schemas.microsoft.com/office/drawing/2014/main" id="{80BE3B53-6A69-73C2-F373-CD874737B661}"/>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E740A04C-01CE-A192-9784-FBDE88B24A28}"/>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4C68E982-D205-B65C-1DA1-F7F5301446F7}"/>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 name="Rectangle: Rounded Corners 20">
            <a:extLst>
              <a:ext uri="{FF2B5EF4-FFF2-40B4-BE49-F238E27FC236}">
                <a16:creationId xmlns:a16="http://schemas.microsoft.com/office/drawing/2014/main" id="{FD32337A-652A-C167-9EC1-F7CB5B974577}"/>
              </a:ext>
            </a:extLst>
          </p:cNvPr>
          <p:cNvSpPr/>
          <p:nvPr/>
        </p:nvSpPr>
        <p:spPr>
          <a:xfrm>
            <a:off x="6704549" y="5817588"/>
            <a:ext cx="3065331" cy="581890"/>
          </a:xfrm>
          <a:prstGeom prst="round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a:extLst>
              <a:ext uri="{FF2B5EF4-FFF2-40B4-BE49-F238E27FC236}">
                <a16:creationId xmlns:a16="http://schemas.microsoft.com/office/drawing/2014/main" id="{2515C7E6-AB94-C802-DD8E-9735A778279F}"/>
              </a:ext>
            </a:extLst>
          </p:cNvPr>
          <p:cNvSpPr txBox="1"/>
          <p:nvPr/>
        </p:nvSpPr>
        <p:spPr>
          <a:xfrm>
            <a:off x="6704549" y="5925303"/>
            <a:ext cx="3065331" cy="338554"/>
          </a:xfrm>
          <a:prstGeom prst="rect">
            <a:avLst/>
          </a:prstGeom>
          <a:noFill/>
        </p:spPr>
        <p:txBody>
          <a:bodyPr wrap="square" rtlCol="0" anchor="t">
            <a:spAutoFit/>
          </a:bodyPr>
          <a:lstStyle/>
          <a:p>
            <a:pPr algn="ctr"/>
            <a:r>
              <a:rPr lang="en-US" sz="1600" b="1" dirty="0">
                <a:solidFill>
                  <a:schemeClr val="accent1"/>
                </a:solidFill>
                <a:ea typeface="+mn-lt"/>
                <a:cs typeface="+mn-lt"/>
                <a:hlinkClick r:id="rId2"/>
              </a:rPr>
              <a:t>Learn more</a:t>
            </a:r>
            <a:endParaRPr lang="en-US" sz="1600" b="1" dirty="0">
              <a:solidFill>
                <a:schemeClr val="accent1"/>
              </a:solidFill>
              <a:cs typeface="Calibri"/>
              <a:hlinkClick r:id="rId3"/>
            </a:endParaRPr>
          </a:p>
        </p:txBody>
      </p:sp>
    </p:spTree>
    <p:extLst>
      <p:ext uri="{BB962C8B-B14F-4D97-AF65-F5344CB8AC3E}">
        <p14:creationId xmlns:p14="http://schemas.microsoft.com/office/powerpoint/2010/main" val="42911336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lstStyle/>
          <a:p>
            <a:r>
              <a:rPr lang="en-US" dirty="0"/>
              <a:t>Frequently asked questions</a:t>
            </a:r>
          </a:p>
        </p:txBody>
      </p:sp>
      <p:sp>
        <p:nvSpPr>
          <p:cNvPr id="14" name="Text Placeholder 2">
            <a:extLst>
              <a:ext uri="{FF2B5EF4-FFF2-40B4-BE49-F238E27FC236}">
                <a16:creationId xmlns:a16="http://schemas.microsoft.com/office/drawing/2014/main" id="{5D08CD5B-6877-D2A9-BB38-20E91437C985}"/>
              </a:ext>
            </a:extLst>
          </p:cNvPr>
          <p:cNvSpPr>
            <a:spLocks noGrp="1"/>
          </p:cNvSpPr>
          <p:nvPr>
            <p:ph type="body" sz="quarter" idx="11"/>
          </p:nvPr>
        </p:nvSpPr>
        <p:spPr>
          <a:xfrm>
            <a:off x="1698376" y="3429000"/>
            <a:ext cx="4160088" cy="2112966"/>
          </a:xfrm>
        </p:spPr>
        <p:txBody>
          <a:bodyPr>
            <a:noAutofit/>
          </a:bodyPr>
          <a:lstStyle/>
          <a:p>
            <a:r>
              <a:rPr lang="en-US" sz="2400" b="0" i="0" u="none" strike="noStrike" dirty="0">
                <a:solidFill>
                  <a:srgbClr val="616161"/>
                </a:solidFill>
                <a:effectLst/>
              </a:rPr>
              <a:t>How do I search for distressed properties in connectMLS?</a:t>
            </a:r>
            <a:r>
              <a:rPr lang="en-US" sz="2400" b="0" i="0" dirty="0">
                <a:solidFill>
                  <a:srgbClr val="616161"/>
                </a:solidFill>
                <a:effectLst/>
              </a:rPr>
              <a:t> </a:t>
            </a:r>
            <a:endParaRPr lang="en-US" sz="2400" dirty="0"/>
          </a:p>
        </p:txBody>
      </p:sp>
      <p:pic>
        <p:nvPicPr>
          <p:cNvPr id="6" name="Picture 5">
            <a:extLst>
              <a:ext uri="{FF2B5EF4-FFF2-40B4-BE49-F238E27FC236}">
                <a16:creationId xmlns:a16="http://schemas.microsoft.com/office/drawing/2014/main" id="{05998598-308E-8645-665B-5B993ED02786}"/>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6696809" y="2516067"/>
            <a:ext cx="3627960" cy="2418640"/>
          </a:xfrm>
          <a:prstGeom prst="rect">
            <a:avLst/>
          </a:prstGeom>
        </p:spPr>
      </p:pic>
      <p:cxnSp>
        <p:nvCxnSpPr>
          <p:cNvPr id="22" name="Straight Connector 21">
            <a:extLst>
              <a:ext uri="{FF2B5EF4-FFF2-40B4-BE49-F238E27FC236}">
                <a16:creationId xmlns:a16="http://schemas.microsoft.com/office/drawing/2014/main" id="{94A25685-3E26-3A95-A2DA-914D57A52E3D}"/>
              </a:ext>
            </a:extLst>
          </p:cNvPr>
          <p:cNvCxnSpPr>
            <a:cxnSpLocks/>
          </p:cNvCxnSpPr>
          <p:nvPr/>
        </p:nvCxnSpPr>
        <p:spPr>
          <a:xfrm>
            <a:off x="2472038" y="2856171"/>
            <a:ext cx="334859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D04810A-1F51-C440-E40F-34739A6BB3E1}"/>
              </a:ext>
            </a:extLst>
          </p:cNvPr>
          <p:cNvSpPr txBox="1"/>
          <p:nvPr/>
        </p:nvSpPr>
        <p:spPr>
          <a:xfrm>
            <a:off x="1603195" y="2232569"/>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spTree>
    <p:extLst>
      <p:ext uri="{BB962C8B-B14F-4D97-AF65-F5344CB8AC3E}">
        <p14:creationId xmlns:p14="http://schemas.microsoft.com/office/powerpoint/2010/main" val="31511190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normAutofit/>
          </a:bodyPr>
          <a:lstStyle/>
          <a:p>
            <a:r>
              <a:rPr lang="en-US" dirty="0"/>
              <a:t>Frequently asked questions</a:t>
            </a:r>
          </a:p>
        </p:txBody>
      </p:sp>
      <p:sp>
        <p:nvSpPr>
          <p:cNvPr id="20" name="TextBox 19">
            <a:extLst>
              <a:ext uri="{FF2B5EF4-FFF2-40B4-BE49-F238E27FC236}">
                <a16:creationId xmlns:a16="http://schemas.microsoft.com/office/drawing/2014/main" id="{29062F98-53A1-73F3-C713-31B3DFA5176E}"/>
              </a:ext>
            </a:extLst>
          </p:cNvPr>
          <p:cNvSpPr txBox="1"/>
          <p:nvPr/>
        </p:nvSpPr>
        <p:spPr>
          <a:xfrm>
            <a:off x="671212" y="1297143"/>
            <a:ext cx="515713"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sp>
        <p:nvSpPr>
          <p:cNvPr id="28" name="Text Placeholder 2">
            <a:extLst>
              <a:ext uri="{FF2B5EF4-FFF2-40B4-BE49-F238E27FC236}">
                <a16:creationId xmlns:a16="http://schemas.microsoft.com/office/drawing/2014/main" id="{0496CA09-5E28-5923-70B1-D3DDC836CB48}"/>
              </a:ext>
            </a:extLst>
          </p:cNvPr>
          <p:cNvSpPr txBox="1">
            <a:spLocks/>
          </p:cNvSpPr>
          <p:nvPr/>
        </p:nvSpPr>
        <p:spPr>
          <a:xfrm>
            <a:off x="3166199" y="3562784"/>
            <a:ext cx="6628326" cy="269306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0" i="0" dirty="0">
                <a:effectLst/>
              </a:rPr>
              <a:t>At the bottom of your search, click on Add/Remove Fields and add the field "Additional Sales Information”.</a:t>
            </a:r>
          </a:p>
          <a:p>
            <a:r>
              <a:rPr lang="en-US" sz="1800" b="0" i="0" dirty="0">
                <a:effectLst/>
              </a:rPr>
              <a:t>Once this field has been added to your search, you will be able to select options such as REO/Lender Owned, Short Sale, Pre-Foreclosure and Court Approval Required.</a:t>
            </a:r>
          </a:p>
          <a:p>
            <a:r>
              <a:rPr lang="en-US" sz="1800" b="0" i="0" dirty="0">
                <a:effectLst/>
              </a:rPr>
              <a:t>Note: Agents are not required to disclose a listing is an REO while it is active, so not all REO properties may appear in the search.</a:t>
            </a:r>
          </a:p>
        </p:txBody>
      </p:sp>
      <p:cxnSp>
        <p:nvCxnSpPr>
          <p:cNvPr id="29" name="Straight Connector 28">
            <a:extLst>
              <a:ext uri="{FF2B5EF4-FFF2-40B4-BE49-F238E27FC236}">
                <a16:creationId xmlns:a16="http://schemas.microsoft.com/office/drawing/2014/main" id="{8CE2763F-577B-7A45-5D8B-26B7796A5DC0}"/>
              </a:ext>
            </a:extLst>
          </p:cNvPr>
          <p:cNvCxnSpPr>
            <a:cxnSpLocks/>
          </p:cNvCxnSpPr>
          <p:nvPr/>
        </p:nvCxnSpPr>
        <p:spPr>
          <a:xfrm>
            <a:off x="0" y="304589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044F0119-23C5-4CBB-590F-CAFA2C17E8D2}"/>
              </a:ext>
            </a:extLst>
          </p:cNvPr>
          <p:cNvSpPr txBox="1"/>
          <p:nvPr/>
        </p:nvSpPr>
        <p:spPr>
          <a:xfrm>
            <a:off x="705608" y="3276925"/>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A</a:t>
            </a:r>
          </a:p>
        </p:txBody>
      </p:sp>
      <p:sp>
        <p:nvSpPr>
          <p:cNvPr id="5" name="Text Placeholder 2">
            <a:extLst>
              <a:ext uri="{FF2B5EF4-FFF2-40B4-BE49-F238E27FC236}">
                <a16:creationId xmlns:a16="http://schemas.microsoft.com/office/drawing/2014/main" id="{26153FCB-7B80-87F6-8DA2-8D23CC352980}"/>
              </a:ext>
            </a:extLst>
          </p:cNvPr>
          <p:cNvSpPr txBox="1">
            <a:spLocks/>
          </p:cNvSpPr>
          <p:nvPr/>
        </p:nvSpPr>
        <p:spPr>
          <a:xfrm>
            <a:off x="3159893" y="1639112"/>
            <a:ext cx="6634632" cy="94601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b="0" i="0" u="none" strike="noStrike" dirty="0">
                <a:solidFill>
                  <a:srgbClr val="616161"/>
                </a:solidFill>
                <a:effectLst/>
              </a:rPr>
              <a:t>How do I search for distressed properties in connectMLS?</a:t>
            </a:r>
            <a:r>
              <a:rPr lang="en-US" sz="2000" b="0" i="0" dirty="0">
                <a:solidFill>
                  <a:srgbClr val="616161"/>
                </a:solidFill>
                <a:effectLst/>
              </a:rPr>
              <a:t> </a:t>
            </a:r>
            <a:endParaRPr lang="en-US" sz="2000" dirty="0"/>
          </a:p>
        </p:txBody>
      </p:sp>
      <p:grpSp>
        <p:nvGrpSpPr>
          <p:cNvPr id="6" name="Group 5">
            <a:extLst>
              <a:ext uri="{FF2B5EF4-FFF2-40B4-BE49-F238E27FC236}">
                <a16:creationId xmlns:a16="http://schemas.microsoft.com/office/drawing/2014/main" id="{F14C9311-24C5-5368-BA2F-7973CDD232C9}"/>
              </a:ext>
            </a:extLst>
          </p:cNvPr>
          <p:cNvGrpSpPr/>
          <p:nvPr/>
        </p:nvGrpSpPr>
        <p:grpSpPr>
          <a:xfrm>
            <a:off x="829529" y="2394923"/>
            <a:ext cx="507491" cy="220508"/>
            <a:chOff x="3828351" y="5776997"/>
            <a:chExt cx="666412" cy="289560"/>
          </a:xfrm>
          <a:solidFill>
            <a:schemeClr val="accent1"/>
          </a:solidFill>
        </p:grpSpPr>
        <p:sp>
          <p:nvSpPr>
            <p:cNvPr id="7" name="Isosceles Triangle 6">
              <a:extLst>
                <a:ext uri="{FF2B5EF4-FFF2-40B4-BE49-F238E27FC236}">
                  <a16:creationId xmlns:a16="http://schemas.microsoft.com/office/drawing/2014/main" id="{CB0A1701-AC2B-C6D2-5040-D9144E498FC4}"/>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EE15B515-5067-6AAA-4779-BE98863278E2}"/>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a:extLst>
                <a:ext uri="{FF2B5EF4-FFF2-40B4-BE49-F238E27FC236}">
                  <a16:creationId xmlns:a16="http://schemas.microsoft.com/office/drawing/2014/main" id="{2251F104-2C83-2EB7-47D8-C6D166EA652E}"/>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2">
            <a:extLst>
              <a:ext uri="{FF2B5EF4-FFF2-40B4-BE49-F238E27FC236}">
                <a16:creationId xmlns:a16="http://schemas.microsoft.com/office/drawing/2014/main" id="{2680236A-B2B7-D46F-DA41-08C38AE9037A}"/>
              </a:ext>
            </a:extLst>
          </p:cNvPr>
          <p:cNvGrpSpPr/>
          <p:nvPr/>
        </p:nvGrpSpPr>
        <p:grpSpPr>
          <a:xfrm>
            <a:off x="829528" y="4349227"/>
            <a:ext cx="507491" cy="220508"/>
            <a:chOff x="3828351" y="5776997"/>
            <a:chExt cx="666412" cy="289560"/>
          </a:xfrm>
          <a:solidFill>
            <a:schemeClr val="accent4"/>
          </a:solidFill>
        </p:grpSpPr>
        <p:sp>
          <p:nvSpPr>
            <p:cNvPr id="4" name="Isosceles Triangle 3">
              <a:extLst>
                <a:ext uri="{FF2B5EF4-FFF2-40B4-BE49-F238E27FC236}">
                  <a16:creationId xmlns:a16="http://schemas.microsoft.com/office/drawing/2014/main" id="{80BE3B53-6A69-73C2-F373-CD874737B661}"/>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E740A04C-01CE-A192-9784-FBDE88B24A28}"/>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4C68E982-D205-B65C-1DA1-F7F5301446F7}"/>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097783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lstStyle/>
          <a:p>
            <a:r>
              <a:rPr lang="en-US" dirty="0"/>
              <a:t>Frequently asked questions</a:t>
            </a:r>
          </a:p>
        </p:txBody>
      </p:sp>
      <p:sp>
        <p:nvSpPr>
          <p:cNvPr id="14" name="Text Placeholder 2">
            <a:extLst>
              <a:ext uri="{FF2B5EF4-FFF2-40B4-BE49-F238E27FC236}">
                <a16:creationId xmlns:a16="http://schemas.microsoft.com/office/drawing/2014/main" id="{5D08CD5B-6877-D2A9-BB38-20E91437C985}"/>
              </a:ext>
            </a:extLst>
          </p:cNvPr>
          <p:cNvSpPr>
            <a:spLocks noGrp="1"/>
          </p:cNvSpPr>
          <p:nvPr>
            <p:ph type="body" sz="quarter" idx="11"/>
          </p:nvPr>
        </p:nvSpPr>
        <p:spPr>
          <a:xfrm>
            <a:off x="1698376" y="3429000"/>
            <a:ext cx="4160088" cy="2112966"/>
          </a:xfrm>
        </p:spPr>
        <p:txBody>
          <a:bodyPr>
            <a:noAutofit/>
          </a:bodyPr>
          <a:lstStyle/>
          <a:p>
            <a:r>
              <a:rPr lang="en-US" sz="2400" dirty="0"/>
              <a:t>What’s the fastest way to deliver prospect search results to a client?</a:t>
            </a:r>
          </a:p>
        </p:txBody>
      </p:sp>
      <p:pic>
        <p:nvPicPr>
          <p:cNvPr id="6" name="Picture 5">
            <a:extLst>
              <a:ext uri="{FF2B5EF4-FFF2-40B4-BE49-F238E27FC236}">
                <a16:creationId xmlns:a16="http://schemas.microsoft.com/office/drawing/2014/main" id="{05998598-308E-8645-665B-5B993ED02786}"/>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6696809" y="2516067"/>
            <a:ext cx="3627960" cy="2418640"/>
          </a:xfrm>
          <a:prstGeom prst="rect">
            <a:avLst/>
          </a:prstGeom>
        </p:spPr>
      </p:pic>
      <p:cxnSp>
        <p:nvCxnSpPr>
          <p:cNvPr id="22" name="Straight Connector 21">
            <a:extLst>
              <a:ext uri="{FF2B5EF4-FFF2-40B4-BE49-F238E27FC236}">
                <a16:creationId xmlns:a16="http://schemas.microsoft.com/office/drawing/2014/main" id="{94A25685-3E26-3A95-A2DA-914D57A52E3D}"/>
              </a:ext>
            </a:extLst>
          </p:cNvPr>
          <p:cNvCxnSpPr>
            <a:cxnSpLocks/>
          </p:cNvCxnSpPr>
          <p:nvPr/>
        </p:nvCxnSpPr>
        <p:spPr>
          <a:xfrm>
            <a:off x="2472038" y="2856171"/>
            <a:ext cx="334859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D04810A-1F51-C440-E40F-34739A6BB3E1}"/>
              </a:ext>
            </a:extLst>
          </p:cNvPr>
          <p:cNvSpPr txBox="1"/>
          <p:nvPr/>
        </p:nvSpPr>
        <p:spPr>
          <a:xfrm>
            <a:off x="1603195" y="2232569"/>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spTree>
    <p:extLst>
      <p:ext uri="{BB962C8B-B14F-4D97-AF65-F5344CB8AC3E}">
        <p14:creationId xmlns:p14="http://schemas.microsoft.com/office/powerpoint/2010/main" val="433128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normAutofit/>
          </a:bodyPr>
          <a:lstStyle/>
          <a:p>
            <a:r>
              <a:rPr lang="en-US" dirty="0"/>
              <a:t>Frequently asked questions</a:t>
            </a:r>
          </a:p>
        </p:txBody>
      </p:sp>
      <p:sp>
        <p:nvSpPr>
          <p:cNvPr id="20" name="TextBox 19">
            <a:extLst>
              <a:ext uri="{FF2B5EF4-FFF2-40B4-BE49-F238E27FC236}">
                <a16:creationId xmlns:a16="http://schemas.microsoft.com/office/drawing/2014/main" id="{29062F98-53A1-73F3-C713-31B3DFA5176E}"/>
              </a:ext>
            </a:extLst>
          </p:cNvPr>
          <p:cNvSpPr txBox="1"/>
          <p:nvPr/>
        </p:nvSpPr>
        <p:spPr>
          <a:xfrm>
            <a:off x="671212" y="1297143"/>
            <a:ext cx="515713"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sp>
        <p:nvSpPr>
          <p:cNvPr id="28" name="Text Placeholder 2">
            <a:extLst>
              <a:ext uri="{FF2B5EF4-FFF2-40B4-BE49-F238E27FC236}">
                <a16:creationId xmlns:a16="http://schemas.microsoft.com/office/drawing/2014/main" id="{0496CA09-5E28-5923-70B1-D3DDC836CB48}"/>
              </a:ext>
            </a:extLst>
          </p:cNvPr>
          <p:cNvSpPr txBox="1">
            <a:spLocks/>
          </p:cNvSpPr>
          <p:nvPr/>
        </p:nvSpPr>
        <p:spPr>
          <a:xfrm>
            <a:off x="3159893" y="3432216"/>
            <a:ext cx="7547521" cy="269306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800" b="0" i="0" u="none" strike="noStrike" dirty="0">
                <a:solidFill>
                  <a:srgbClr val="616161"/>
                </a:solidFill>
                <a:effectLst/>
              </a:rPr>
              <a:t>After entering the desired criteria for a prospect search, follow these steps:</a:t>
            </a:r>
          </a:p>
          <a:p>
            <a:pPr marL="1028700" lvl="1" indent="-342900">
              <a:buFont typeface="+mj-lt"/>
              <a:buAutoNum type="arabicPeriod"/>
            </a:pPr>
            <a:r>
              <a:rPr lang="en-US" sz="1600" dirty="0">
                <a:solidFill>
                  <a:srgbClr val="616161"/>
                </a:solidFill>
              </a:rPr>
              <a:t>C</a:t>
            </a:r>
            <a:r>
              <a:rPr lang="en-US" sz="1600" b="0" i="0" u="none" strike="noStrike" dirty="0">
                <a:solidFill>
                  <a:srgbClr val="616161"/>
                </a:solidFill>
                <a:effectLst/>
              </a:rPr>
              <a:t>lick “Save Search”</a:t>
            </a:r>
          </a:p>
          <a:p>
            <a:pPr marL="1028700" lvl="1" indent="-342900">
              <a:buFont typeface="+mj-lt"/>
              <a:buAutoNum type="arabicPeriod"/>
            </a:pPr>
            <a:r>
              <a:rPr lang="en-US" sz="1600" b="0" i="0" u="none" strike="noStrike" dirty="0">
                <a:solidFill>
                  <a:srgbClr val="616161"/>
                </a:solidFill>
                <a:effectLst/>
              </a:rPr>
              <a:t>Select the desired client</a:t>
            </a:r>
          </a:p>
          <a:p>
            <a:pPr marL="1028700" lvl="1" indent="-342900">
              <a:buFont typeface="+mj-lt"/>
              <a:buAutoNum type="arabicPeriod"/>
            </a:pPr>
            <a:r>
              <a:rPr lang="en-US" sz="1600" dirty="0">
                <a:solidFill>
                  <a:srgbClr val="616161"/>
                </a:solidFill>
              </a:rPr>
              <a:t>C</a:t>
            </a:r>
            <a:r>
              <a:rPr lang="en-US" sz="1600" b="0" i="0" u="none" strike="noStrike" dirty="0">
                <a:solidFill>
                  <a:srgbClr val="616161"/>
                </a:solidFill>
                <a:effectLst/>
              </a:rPr>
              <a:t>hoose “Automatic Search”</a:t>
            </a:r>
          </a:p>
          <a:p>
            <a:pPr marL="1028700" lvl="1" indent="-342900">
              <a:buFont typeface="+mj-lt"/>
              <a:buAutoNum type="arabicPeriod"/>
            </a:pPr>
            <a:r>
              <a:rPr lang="en-US" sz="1600" dirty="0">
                <a:solidFill>
                  <a:srgbClr val="616161"/>
                </a:solidFill>
              </a:rPr>
              <a:t>Set the </a:t>
            </a:r>
            <a:r>
              <a:rPr lang="en-US" sz="1600" b="0" i="0" u="none" strike="noStrike" dirty="0">
                <a:solidFill>
                  <a:srgbClr val="616161"/>
                </a:solidFill>
                <a:effectLst/>
              </a:rPr>
              <a:t>frequency as “Real-time”</a:t>
            </a:r>
          </a:p>
          <a:p>
            <a:r>
              <a:rPr lang="en-US" sz="1800" b="0" i="0" u="none" strike="noStrike" dirty="0">
                <a:solidFill>
                  <a:srgbClr val="616161"/>
                </a:solidFill>
                <a:effectLst/>
              </a:rPr>
              <a:t>Real-time searches will send results as they appear in connectMLS!</a:t>
            </a:r>
            <a:r>
              <a:rPr lang="en-US" sz="1800" b="0" i="0" dirty="0">
                <a:solidFill>
                  <a:srgbClr val="616161"/>
                </a:solidFill>
                <a:effectLst/>
              </a:rPr>
              <a:t> </a:t>
            </a:r>
          </a:p>
          <a:p>
            <a:br>
              <a:rPr lang="en-US" sz="400" b="0" i="0" dirty="0">
                <a:effectLst/>
              </a:rPr>
            </a:br>
            <a:r>
              <a:rPr lang="en-US" sz="1800" b="0" i="0" dirty="0">
                <a:effectLst/>
              </a:rPr>
              <a:t>Note: A price range must be specified for real-time searches. Real-time searches work with active statuses only (ACTV, AUCT, BOMK, CTG, NEW, PCHG, RACT, TEMP, PRIV-ACTV, PRIV-CTG) and must include at least one location field (City, Area, Map Search, Zip Code, County, or School District).</a:t>
            </a:r>
            <a:endParaRPr lang="en-US" sz="1800" dirty="0">
              <a:effectLst/>
            </a:endParaRPr>
          </a:p>
        </p:txBody>
      </p:sp>
      <p:cxnSp>
        <p:nvCxnSpPr>
          <p:cNvPr id="29" name="Straight Connector 28">
            <a:extLst>
              <a:ext uri="{FF2B5EF4-FFF2-40B4-BE49-F238E27FC236}">
                <a16:creationId xmlns:a16="http://schemas.microsoft.com/office/drawing/2014/main" id="{8CE2763F-577B-7A45-5D8B-26B7796A5DC0}"/>
              </a:ext>
            </a:extLst>
          </p:cNvPr>
          <p:cNvCxnSpPr>
            <a:cxnSpLocks/>
          </p:cNvCxnSpPr>
          <p:nvPr/>
        </p:nvCxnSpPr>
        <p:spPr>
          <a:xfrm>
            <a:off x="0" y="3045894"/>
            <a:ext cx="121920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044F0119-23C5-4CBB-590F-CAFA2C17E8D2}"/>
              </a:ext>
            </a:extLst>
          </p:cNvPr>
          <p:cNvSpPr txBox="1"/>
          <p:nvPr/>
        </p:nvSpPr>
        <p:spPr>
          <a:xfrm>
            <a:off x="705608" y="3276925"/>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A</a:t>
            </a:r>
          </a:p>
        </p:txBody>
      </p:sp>
      <p:sp>
        <p:nvSpPr>
          <p:cNvPr id="5" name="Text Placeholder 2">
            <a:extLst>
              <a:ext uri="{FF2B5EF4-FFF2-40B4-BE49-F238E27FC236}">
                <a16:creationId xmlns:a16="http://schemas.microsoft.com/office/drawing/2014/main" id="{26153FCB-7B80-87F6-8DA2-8D23CC352980}"/>
              </a:ext>
            </a:extLst>
          </p:cNvPr>
          <p:cNvSpPr txBox="1">
            <a:spLocks/>
          </p:cNvSpPr>
          <p:nvPr/>
        </p:nvSpPr>
        <p:spPr>
          <a:xfrm>
            <a:off x="3159893" y="1639112"/>
            <a:ext cx="6634632" cy="94601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What’s the fastest way to deliver prospect search results to a client?</a:t>
            </a:r>
          </a:p>
        </p:txBody>
      </p:sp>
      <p:grpSp>
        <p:nvGrpSpPr>
          <p:cNvPr id="6" name="Group 5">
            <a:extLst>
              <a:ext uri="{FF2B5EF4-FFF2-40B4-BE49-F238E27FC236}">
                <a16:creationId xmlns:a16="http://schemas.microsoft.com/office/drawing/2014/main" id="{F14C9311-24C5-5368-BA2F-7973CDD232C9}"/>
              </a:ext>
            </a:extLst>
          </p:cNvPr>
          <p:cNvGrpSpPr/>
          <p:nvPr/>
        </p:nvGrpSpPr>
        <p:grpSpPr>
          <a:xfrm>
            <a:off x="829529" y="2394923"/>
            <a:ext cx="507491" cy="220508"/>
            <a:chOff x="3828351" y="5776997"/>
            <a:chExt cx="666412" cy="289560"/>
          </a:xfrm>
          <a:solidFill>
            <a:schemeClr val="accent1"/>
          </a:solidFill>
        </p:grpSpPr>
        <p:sp>
          <p:nvSpPr>
            <p:cNvPr id="7" name="Isosceles Triangle 6">
              <a:extLst>
                <a:ext uri="{FF2B5EF4-FFF2-40B4-BE49-F238E27FC236}">
                  <a16:creationId xmlns:a16="http://schemas.microsoft.com/office/drawing/2014/main" id="{CB0A1701-AC2B-C6D2-5040-D9144E498FC4}"/>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EE15B515-5067-6AAA-4779-BE98863278E2}"/>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a:extLst>
                <a:ext uri="{FF2B5EF4-FFF2-40B4-BE49-F238E27FC236}">
                  <a16:creationId xmlns:a16="http://schemas.microsoft.com/office/drawing/2014/main" id="{2251F104-2C83-2EB7-47D8-C6D166EA652E}"/>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2">
            <a:extLst>
              <a:ext uri="{FF2B5EF4-FFF2-40B4-BE49-F238E27FC236}">
                <a16:creationId xmlns:a16="http://schemas.microsoft.com/office/drawing/2014/main" id="{2680236A-B2B7-D46F-DA41-08C38AE9037A}"/>
              </a:ext>
            </a:extLst>
          </p:cNvPr>
          <p:cNvGrpSpPr/>
          <p:nvPr/>
        </p:nvGrpSpPr>
        <p:grpSpPr>
          <a:xfrm>
            <a:off x="829528" y="4349227"/>
            <a:ext cx="507491" cy="220508"/>
            <a:chOff x="3828351" y="5776997"/>
            <a:chExt cx="666412" cy="289560"/>
          </a:xfrm>
          <a:solidFill>
            <a:schemeClr val="accent4"/>
          </a:solidFill>
        </p:grpSpPr>
        <p:sp>
          <p:nvSpPr>
            <p:cNvPr id="4" name="Isosceles Triangle 3">
              <a:extLst>
                <a:ext uri="{FF2B5EF4-FFF2-40B4-BE49-F238E27FC236}">
                  <a16:creationId xmlns:a16="http://schemas.microsoft.com/office/drawing/2014/main" id="{80BE3B53-6A69-73C2-F373-CD874737B661}"/>
                </a:ext>
              </a:extLst>
            </p:cNvPr>
            <p:cNvSpPr/>
            <p:nvPr/>
          </p:nvSpPr>
          <p:spPr>
            <a:xfrm rot="5400000">
              <a:off x="4251960"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E740A04C-01CE-A192-9784-FBDE88B24A28}"/>
                </a:ext>
              </a:extLst>
            </p:cNvPr>
            <p:cNvSpPr/>
            <p:nvPr/>
          </p:nvSpPr>
          <p:spPr>
            <a:xfrm rot="5400000">
              <a:off x="4016777"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4C68E982-D205-B65C-1DA1-F7F5301446F7}"/>
                </a:ext>
              </a:extLst>
            </p:cNvPr>
            <p:cNvSpPr/>
            <p:nvPr/>
          </p:nvSpPr>
          <p:spPr>
            <a:xfrm rot="5400000">
              <a:off x="3781594" y="5823754"/>
              <a:ext cx="289560" cy="19604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07233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DCAB5AB-2612-AA3F-9A2B-FC3B497A2333}"/>
              </a:ext>
            </a:extLst>
          </p:cNvPr>
          <p:cNvSpPr>
            <a:spLocks noGrp="1"/>
          </p:cNvSpPr>
          <p:nvPr>
            <p:ph type="body" sz="quarter" idx="10"/>
          </p:nvPr>
        </p:nvSpPr>
        <p:spPr/>
        <p:txBody>
          <a:bodyPr>
            <a:noAutofit/>
          </a:bodyPr>
          <a:lstStyle/>
          <a:p>
            <a:r>
              <a:rPr lang="en-US" dirty="0"/>
              <a:t>Education and resources</a:t>
            </a:r>
          </a:p>
        </p:txBody>
      </p:sp>
    </p:spTree>
    <p:extLst>
      <p:ext uri="{BB962C8B-B14F-4D97-AF65-F5344CB8AC3E}">
        <p14:creationId xmlns:p14="http://schemas.microsoft.com/office/powerpoint/2010/main" val="1498706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21470F3-6DFE-5128-1AA0-D9F77271C1CF}"/>
              </a:ext>
            </a:extLst>
          </p:cNvPr>
          <p:cNvSpPr>
            <a:spLocks noGrp="1"/>
          </p:cNvSpPr>
          <p:nvPr>
            <p:ph type="body" sz="quarter" idx="10"/>
          </p:nvPr>
        </p:nvSpPr>
        <p:spPr/>
        <p:txBody>
          <a:bodyPr>
            <a:noAutofit/>
          </a:bodyPr>
          <a:lstStyle/>
          <a:p>
            <a:r>
              <a:rPr lang="en-US" dirty="0"/>
              <a:t>Product enhancements</a:t>
            </a:r>
          </a:p>
        </p:txBody>
      </p:sp>
    </p:spTree>
    <p:extLst>
      <p:ext uri="{BB962C8B-B14F-4D97-AF65-F5344CB8AC3E}">
        <p14:creationId xmlns:p14="http://schemas.microsoft.com/office/powerpoint/2010/main" val="11679705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9E976C73-83BB-5281-F3D3-5F2FA313D687}"/>
              </a:ext>
            </a:extLst>
          </p:cNvPr>
          <p:cNvSpPr/>
          <p:nvPr/>
        </p:nvSpPr>
        <p:spPr>
          <a:xfrm>
            <a:off x="1048786" y="1981201"/>
            <a:ext cx="3954780" cy="3843802"/>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A68D3C69-7885-8A1C-D879-C94B9F4526A7}"/>
              </a:ext>
            </a:extLst>
          </p:cNvPr>
          <p:cNvSpPr txBox="1"/>
          <p:nvPr/>
        </p:nvSpPr>
        <p:spPr>
          <a:xfrm>
            <a:off x="1115285" y="2023192"/>
            <a:ext cx="3695504" cy="3693319"/>
          </a:xfrm>
          <a:prstGeom prst="rect">
            <a:avLst/>
          </a:prstGeom>
          <a:noFill/>
        </p:spPr>
        <p:txBody>
          <a:bodyPr wrap="square">
            <a:spAutoFit/>
          </a:bodyPr>
          <a:lstStyle/>
          <a:p>
            <a:pPr>
              <a:lnSpc>
                <a:spcPct val="100000"/>
              </a:lnSpc>
            </a:pPr>
            <a:r>
              <a:rPr lang="en-US" b="0" i="0" dirty="0">
                <a:solidFill>
                  <a:srgbClr val="000000"/>
                </a:solidFill>
                <a:effectLst/>
                <a:latin typeface="Calibri" panose="020F0502020204030204" pitchFamily="34" charset="0"/>
                <a:cs typeface="Calibri" panose="020F0502020204030204" pitchFamily="34" charset="0"/>
              </a:rPr>
              <a:t>Accurate listing data is vital for a multiple listing service. This class covers the major areas of compliance </a:t>
            </a:r>
            <a:r>
              <a:rPr lang="en-US" dirty="0">
                <a:solidFill>
                  <a:srgbClr val="000000"/>
                </a:solidFill>
                <a:latin typeface="Calibri" panose="020F0502020204030204" pitchFamily="34" charset="0"/>
                <a:cs typeface="Calibri" panose="020F0502020204030204" pitchFamily="34" charset="0"/>
              </a:rPr>
              <a:t>and</a:t>
            </a:r>
            <a:r>
              <a:rPr lang="en-US" b="0" i="0" dirty="0">
                <a:solidFill>
                  <a:srgbClr val="000000"/>
                </a:solidFill>
                <a:effectLst/>
                <a:latin typeface="Calibri" panose="020F0502020204030204" pitchFamily="34" charset="0"/>
                <a:cs typeface="Calibri" panose="020F0502020204030204" pitchFamily="34" charset="0"/>
              </a:rPr>
              <a:t> will help you save time and ensure good data entry.</a:t>
            </a:r>
          </a:p>
          <a:p>
            <a:pPr>
              <a:lnSpc>
                <a:spcPct val="100000"/>
              </a:lnSpc>
            </a:pPr>
            <a:endParaRPr lang="en-US" b="0" i="0" dirty="0">
              <a:solidFill>
                <a:srgbClr val="000000"/>
              </a:solidFill>
              <a:effectLst/>
              <a:latin typeface="Calibri" panose="020F0502020204030204" pitchFamily="34" charset="0"/>
              <a:cs typeface="Calibri" panose="020F0502020204030204" pitchFamily="34" charset="0"/>
            </a:endParaRPr>
          </a:p>
          <a:p>
            <a:pPr>
              <a:lnSpc>
                <a:spcPct val="100000"/>
              </a:lnSpc>
            </a:pPr>
            <a:r>
              <a:rPr lang="en-US" b="0" i="0" dirty="0">
                <a:solidFill>
                  <a:srgbClr val="000000"/>
                </a:solidFill>
                <a:effectLst/>
                <a:latin typeface="Calibri" panose="020F0502020204030204" pitchFamily="34" charset="0"/>
                <a:cs typeface="Calibri" panose="020F0502020204030204" pitchFamily="34" charset="0"/>
              </a:rPr>
              <a:t>From how rules are made, to the importance of entering listings accurately the first time to save the extra work of data re-entry, this course will set you on the path to</a:t>
            </a:r>
            <a:r>
              <a:rPr lang="en-US" dirty="0">
                <a:solidFill>
                  <a:srgbClr val="000000"/>
                </a:solidFill>
                <a:latin typeface="Calibri" panose="020F0502020204030204" pitchFamily="34" charset="0"/>
                <a:cs typeface="Calibri" panose="020F0502020204030204" pitchFamily="34" charset="0"/>
              </a:rPr>
              <a:t> </a:t>
            </a:r>
            <a:r>
              <a:rPr lang="en-US" sz="1800" b="0" i="0" dirty="0">
                <a:solidFill>
                  <a:srgbClr val="000000"/>
                </a:solidFill>
                <a:effectLst/>
                <a:latin typeface="Calibri" panose="020F0502020204030204" pitchFamily="34" charset="0"/>
                <a:cs typeface="Calibri" panose="020F0502020204030204" pitchFamily="34" charset="0"/>
              </a:rPr>
              <a:t>success in maintaining clean and reliable listing data. </a:t>
            </a:r>
            <a:endParaRPr lang="en-US" dirty="0">
              <a:latin typeface="Calibri" panose="020F0502020204030204" pitchFamily="34" charset="0"/>
              <a:cs typeface="Calibri" panose="020F0502020204030204" pitchFamily="34" charset="0"/>
            </a:endParaRPr>
          </a:p>
        </p:txBody>
      </p:sp>
      <p:sp>
        <p:nvSpPr>
          <p:cNvPr id="12" name="Text Placeholder 5">
            <a:extLst>
              <a:ext uri="{FF2B5EF4-FFF2-40B4-BE49-F238E27FC236}">
                <a16:creationId xmlns:a16="http://schemas.microsoft.com/office/drawing/2014/main" id="{154714A2-0143-E441-04B0-E0E740F06EFC}"/>
              </a:ext>
            </a:extLst>
          </p:cNvPr>
          <p:cNvSpPr>
            <a:spLocks noGrp="1"/>
          </p:cNvSpPr>
          <p:nvPr>
            <p:ph type="body" sz="quarter" idx="10"/>
          </p:nvPr>
        </p:nvSpPr>
        <p:spPr>
          <a:xfrm>
            <a:off x="503970" y="318295"/>
            <a:ext cx="11116530" cy="1037249"/>
          </a:xfrm>
        </p:spPr>
        <p:txBody>
          <a:bodyPr>
            <a:noAutofit/>
          </a:bodyPr>
          <a:lstStyle/>
          <a:p>
            <a:r>
              <a:rPr lang="en-US" sz="3000" dirty="0"/>
              <a:t>New MRED training class now available</a:t>
            </a:r>
          </a:p>
          <a:p>
            <a:r>
              <a:rPr lang="en-US" sz="2800" b="0" dirty="0"/>
              <a:t>Navigating the Do’s and Don’ts of MLS Rules</a:t>
            </a:r>
            <a:endParaRPr lang="en-US" sz="4000" b="0" dirty="0"/>
          </a:p>
        </p:txBody>
      </p:sp>
      <p:pic>
        <p:nvPicPr>
          <p:cNvPr id="3" name="Picture 2">
            <a:extLst>
              <a:ext uri="{FF2B5EF4-FFF2-40B4-BE49-F238E27FC236}">
                <a16:creationId xmlns:a16="http://schemas.microsoft.com/office/drawing/2014/main" id="{C4C969CD-03F7-0965-660C-6E7378795AA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209525" y="1797025"/>
            <a:ext cx="4344445" cy="3263950"/>
          </a:xfrm>
          <a:prstGeom prst="rect">
            <a:avLst/>
          </a:prstGeom>
        </p:spPr>
      </p:pic>
      <p:sp>
        <p:nvSpPr>
          <p:cNvPr id="5" name="Rectangle: Rounded Corners 20">
            <a:extLst>
              <a:ext uri="{FF2B5EF4-FFF2-40B4-BE49-F238E27FC236}">
                <a16:creationId xmlns:a16="http://schemas.microsoft.com/office/drawing/2014/main" id="{290C81F0-7F69-4216-B3AA-259E60D55271}"/>
              </a:ext>
            </a:extLst>
          </p:cNvPr>
          <p:cNvSpPr/>
          <p:nvPr/>
        </p:nvSpPr>
        <p:spPr>
          <a:xfrm>
            <a:off x="5191877" y="5363195"/>
            <a:ext cx="3065331" cy="557545"/>
          </a:xfrm>
          <a:prstGeom prst="round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b="1" dirty="0"/>
          </a:p>
        </p:txBody>
      </p:sp>
      <p:sp>
        <p:nvSpPr>
          <p:cNvPr id="8" name="TextBox 7">
            <a:extLst>
              <a:ext uri="{FF2B5EF4-FFF2-40B4-BE49-F238E27FC236}">
                <a16:creationId xmlns:a16="http://schemas.microsoft.com/office/drawing/2014/main" id="{3A3A68C2-AF46-2035-64F3-9F523273668F}"/>
              </a:ext>
            </a:extLst>
          </p:cNvPr>
          <p:cNvSpPr txBox="1"/>
          <p:nvPr/>
        </p:nvSpPr>
        <p:spPr>
          <a:xfrm>
            <a:off x="5191878" y="5455670"/>
            <a:ext cx="3065330" cy="369332"/>
          </a:xfrm>
          <a:prstGeom prst="rect">
            <a:avLst/>
          </a:prstGeom>
          <a:noFill/>
          <a:ln>
            <a:noFill/>
          </a:ln>
        </p:spPr>
        <p:txBody>
          <a:bodyPr wrap="square" rtlCol="0" anchor="t">
            <a:spAutoFit/>
          </a:bodyPr>
          <a:lstStyle/>
          <a:p>
            <a:pPr algn="ctr"/>
            <a:r>
              <a:rPr lang="en-US" b="1" dirty="0">
                <a:solidFill>
                  <a:schemeClr val="accent1"/>
                </a:solidFill>
                <a:latin typeface="Calibri" panose="020F0502020204030204" pitchFamily="34" charset="0"/>
                <a:ea typeface="+mn-lt"/>
                <a:cs typeface="Calibri" panose="020F0502020204030204" pitchFamily="34" charset="0"/>
                <a:hlinkClick r:id="rId3"/>
              </a:rPr>
              <a:t>Search for online training</a:t>
            </a:r>
            <a:endParaRPr lang="en-US" b="1" dirty="0">
              <a:solidFill>
                <a:schemeClr val="accent1"/>
              </a:solidFill>
              <a:latin typeface="Calibri" panose="020F0502020204030204" pitchFamily="34" charset="0"/>
              <a:cs typeface="Calibri" panose="020F0502020204030204" pitchFamily="34" charset="0"/>
              <a:hlinkClick r:id="rId4"/>
            </a:endParaRPr>
          </a:p>
        </p:txBody>
      </p:sp>
      <p:sp>
        <p:nvSpPr>
          <p:cNvPr id="2" name="Rectangle: Rounded Corners 20">
            <a:extLst>
              <a:ext uri="{FF2B5EF4-FFF2-40B4-BE49-F238E27FC236}">
                <a16:creationId xmlns:a16="http://schemas.microsoft.com/office/drawing/2014/main" id="{27C6EADD-0AC9-2F4F-2DD3-40E2F9BAB7D7}"/>
              </a:ext>
            </a:extLst>
          </p:cNvPr>
          <p:cNvSpPr/>
          <p:nvPr/>
        </p:nvSpPr>
        <p:spPr>
          <a:xfrm>
            <a:off x="8463729" y="5363195"/>
            <a:ext cx="3065331" cy="557545"/>
          </a:xfrm>
          <a:prstGeom prst="round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b="1" dirty="0"/>
          </a:p>
        </p:txBody>
      </p:sp>
      <p:sp>
        <p:nvSpPr>
          <p:cNvPr id="4" name="TextBox 3">
            <a:extLst>
              <a:ext uri="{FF2B5EF4-FFF2-40B4-BE49-F238E27FC236}">
                <a16:creationId xmlns:a16="http://schemas.microsoft.com/office/drawing/2014/main" id="{37AB5A93-6352-6EAC-10B1-8857058184E1}"/>
              </a:ext>
            </a:extLst>
          </p:cNvPr>
          <p:cNvSpPr txBox="1"/>
          <p:nvPr/>
        </p:nvSpPr>
        <p:spPr>
          <a:xfrm>
            <a:off x="8463730" y="5455670"/>
            <a:ext cx="3065330" cy="369332"/>
          </a:xfrm>
          <a:prstGeom prst="rect">
            <a:avLst/>
          </a:prstGeom>
          <a:noFill/>
          <a:ln>
            <a:noFill/>
          </a:ln>
        </p:spPr>
        <p:txBody>
          <a:bodyPr wrap="square" rtlCol="0" anchor="t">
            <a:spAutoFit/>
          </a:bodyPr>
          <a:lstStyle/>
          <a:p>
            <a:pPr algn="ctr"/>
            <a:r>
              <a:rPr lang="en-US" b="1" dirty="0">
                <a:solidFill>
                  <a:schemeClr val="accent1"/>
                </a:solidFill>
                <a:latin typeface="Calibri" panose="020F0502020204030204" pitchFamily="34" charset="0"/>
                <a:ea typeface="+mn-lt"/>
                <a:cs typeface="Calibri" panose="020F0502020204030204" pitchFamily="34" charset="0"/>
                <a:hlinkClick r:id="rId5"/>
              </a:rPr>
              <a:t>Search for in-person training</a:t>
            </a:r>
            <a:endParaRPr lang="en-US" b="1" dirty="0">
              <a:solidFill>
                <a:schemeClr val="accent1"/>
              </a:solidFill>
              <a:latin typeface="Calibri" panose="020F0502020204030204" pitchFamily="34" charset="0"/>
              <a:cs typeface="Calibri" panose="020F0502020204030204" pitchFamily="34" charset="0"/>
              <a:hlinkClick r:id="rId4"/>
            </a:endParaRPr>
          </a:p>
        </p:txBody>
      </p:sp>
    </p:spTree>
    <p:extLst>
      <p:ext uri="{BB962C8B-B14F-4D97-AF65-F5344CB8AC3E}">
        <p14:creationId xmlns:p14="http://schemas.microsoft.com/office/powerpoint/2010/main" val="1385512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9E976C73-83BB-5281-F3D3-5F2FA313D687}"/>
              </a:ext>
            </a:extLst>
          </p:cNvPr>
          <p:cNvSpPr/>
          <p:nvPr/>
        </p:nvSpPr>
        <p:spPr>
          <a:xfrm>
            <a:off x="1004789" y="2190983"/>
            <a:ext cx="5023946" cy="3610727"/>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EC12450F-931A-7A9D-551F-D0A348FE150E}"/>
              </a:ext>
            </a:extLst>
          </p:cNvPr>
          <p:cNvGrpSpPr/>
          <p:nvPr/>
        </p:nvGrpSpPr>
        <p:grpSpPr>
          <a:xfrm>
            <a:off x="735987" y="2450101"/>
            <a:ext cx="571530" cy="248333"/>
            <a:chOff x="3828351" y="5776997"/>
            <a:chExt cx="666412" cy="289560"/>
          </a:xfrm>
        </p:grpSpPr>
        <p:sp>
          <p:nvSpPr>
            <p:cNvPr id="2" name="Isosceles Triangle 1">
              <a:extLst>
                <a:ext uri="{FF2B5EF4-FFF2-40B4-BE49-F238E27FC236}">
                  <a16:creationId xmlns:a16="http://schemas.microsoft.com/office/drawing/2014/main" id="{7A2FBECD-D55C-9C4D-D2CF-44D2CD92FDF2}"/>
                </a:ext>
              </a:extLst>
            </p:cNvPr>
            <p:cNvSpPr/>
            <p:nvPr/>
          </p:nvSpPr>
          <p:spPr>
            <a:xfrm rot="5400000">
              <a:off x="4251960" y="5823754"/>
              <a:ext cx="289560" cy="19604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8988DD5F-2931-14EC-985C-B708B5457B5B}"/>
                </a:ext>
              </a:extLst>
            </p:cNvPr>
            <p:cNvSpPr/>
            <p:nvPr/>
          </p:nvSpPr>
          <p:spPr>
            <a:xfrm rot="5400000">
              <a:off x="4016777" y="5823754"/>
              <a:ext cx="289560" cy="19604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81AB1346-92AC-2703-57E2-22DFC21AF4B4}"/>
                </a:ext>
              </a:extLst>
            </p:cNvPr>
            <p:cNvSpPr/>
            <p:nvPr/>
          </p:nvSpPr>
          <p:spPr>
            <a:xfrm rot="5400000">
              <a:off x="3781594" y="5823754"/>
              <a:ext cx="289560" cy="19604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 name="Text Placeholder 5">
            <a:extLst>
              <a:ext uri="{FF2B5EF4-FFF2-40B4-BE49-F238E27FC236}">
                <a16:creationId xmlns:a16="http://schemas.microsoft.com/office/drawing/2014/main" id="{154714A2-0143-E441-04B0-E0E740F06EFC}"/>
              </a:ext>
            </a:extLst>
          </p:cNvPr>
          <p:cNvSpPr>
            <a:spLocks noGrp="1"/>
          </p:cNvSpPr>
          <p:nvPr>
            <p:ph type="body" sz="quarter" idx="10"/>
          </p:nvPr>
        </p:nvSpPr>
        <p:spPr>
          <a:xfrm>
            <a:off x="503970" y="318295"/>
            <a:ext cx="10840895" cy="1037249"/>
          </a:xfrm>
        </p:spPr>
        <p:txBody>
          <a:bodyPr>
            <a:noAutofit/>
          </a:bodyPr>
          <a:lstStyle/>
          <a:p>
            <a:r>
              <a:rPr lang="en-US" sz="3600" dirty="0"/>
              <a:t>Need help with something else?</a:t>
            </a:r>
          </a:p>
          <a:p>
            <a:r>
              <a:rPr lang="en-US" sz="2800" b="0" dirty="0"/>
              <a:t>We have answers and options</a:t>
            </a:r>
            <a:endParaRPr lang="en-US" sz="4000" b="0" dirty="0"/>
          </a:p>
        </p:txBody>
      </p:sp>
      <p:sp>
        <p:nvSpPr>
          <p:cNvPr id="9" name="Text Placeholder 8">
            <a:extLst>
              <a:ext uri="{FF2B5EF4-FFF2-40B4-BE49-F238E27FC236}">
                <a16:creationId xmlns:a16="http://schemas.microsoft.com/office/drawing/2014/main" id="{57F9FC40-9D76-56BE-EF23-DB59C31BD4EC}"/>
              </a:ext>
            </a:extLst>
          </p:cNvPr>
          <p:cNvSpPr>
            <a:spLocks noGrp="1"/>
          </p:cNvSpPr>
          <p:nvPr>
            <p:ph type="body" sz="quarter" idx="11"/>
          </p:nvPr>
        </p:nvSpPr>
        <p:spPr>
          <a:xfrm>
            <a:off x="1398141" y="2366230"/>
            <a:ext cx="4399367" cy="2684419"/>
          </a:xfrm>
        </p:spPr>
        <p:txBody>
          <a:bodyPr>
            <a:noAutofit/>
          </a:bodyPr>
          <a:lstStyle/>
          <a:p>
            <a:pPr>
              <a:lnSpc>
                <a:spcPct val="100000"/>
              </a:lnSpc>
            </a:pPr>
            <a:r>
              <a:rPr lang="en-US" sz="2100" b="1" dirty="0"/>
              <a:t>Get answers to common questions 24/7 in the </a:t>
            </a:r>
            <a:r>
              <a:rPr lang="en-US" sz="2100" b="1" dirty="0">
                <a:hlinkClick r:id="rId2"/>
              </a:rPr>
              <a:t>Knowledge Base</a:t>
            </a:r>
            <a:r>
              <a:rPr lang="en-US" sz="2100" b="1" dirty="0"/>
              <a:t>. </a:t>
            </a:r>
          </a:p>
          <a:p>
            <a:pPr>
              <a:lnSpc>
                <a:spcPct val="100000"/>
              </a:lnSpc>
            </a:pPr>
            <a:endParaRPr lang="en-US" sz="100" b="1" dirty="0"/>
          </a:p>
          <a:p>
            <a:pPr>
              <a:lnSpc>
                <a:spcPct val="100000"/>
              </a:lnSpc>
            </a:pPr>
            <a:r>
              <a:rPr lang="en-US" sz="2100" b="1" dirty="0"/>
              <a:t>Or Contact the Help Desk:</a:t>
            </a:r>
          </a:p>
          <a:p>
            <a:pPr lvl="1">
              <a:lnSpc>
                <a:spcPct val="100000"/>
              </a:lnSpc>
            </a:pPr>
            <a:r>
              <a:rPr lang="en-US" sz="1700" dirty="0"/>
              <a:t>630-955-2755</a:t>
            </a:r>
          </a:p>
          <a:p>
            <a:pPr lvl="1">
              <a:lnSpc>
                <a:spcPct val="100000"/>
              </a:lnSpc>
            </a:pPr>
            <a:r>
              <a:rPr lang="en-US" sz="1700" dirty="0"/>
              <a:t>help.desk@MREDLLC.com</a:t>
            </a:r>
          </a:p>
          <a:p>
            <a:pPr lvl="1">
              <a:lnSpc>
                <a:spcPct val="100000"/>
              </a:lnSpc>
            </a:pPr>
            <a:r>
              <a:rPr lang="en-US" sz="1700" dirty="0"/>
              <a:t>Help Desk hours:</a:t>
            </a:r>
          </a:p>
          <a:p>
            <a:pPr lvl="2">
              <a:lnSpc>
                <a:spcPct val="100000"/>
              </a:lnSpc>
            </a:pPr>
            <a:r>
              <a:rPr lang="en-US" sz="1500" dirty="0"/>
              <a:t>M-F: 8 a.m.- 6 p.m.</a:t>
            </a:r>
          </a:p>
          <a:p>
            <a:pPr lvl="2">
              <a:lnSpc>
                <a:spcPct val="100000"/>
              </a:lnSpc>
            </a:pPr>
            <a:r>
              <a:rPr lang="en-US" sz="1500" dirty="0"/>
              <a:t>Sat: 9 a.m.-3 p.m.</a:t>
            </a:r>
          </a:p>
          <a:p>
            <a:pPr lvl="2">
              <a:lnSpc>
                <a:spcPct val="100000"/>
              </a:lnSpc>
            </a:pPr>
            <a:r>
              <a:rPr lang="en-US" sz="1500" dirty="0"/>
              <a:t>Sun emergency: 10 a.m. – 2 p.m.</a:t>
            </a:r>
          </a:p>
        </p:txBody>
      </p:sp>
      <p:sp>
        <p:nvSpPr>
          <p:cNvPr id="16" name="TextBox 15">
            <a:extLst>
              <a:ext uri="{FF2B5EF4-FFF2-40B4-BE49-F238E27FC236}">
                <a16:creationId xmlns:a16="http://schemas.microsoft.com/office/drawing/2014/main" id="{A68D3C69-7885-8A1C-D879-C94B9F4526A7}"/>
              </a:ext>
            </a:extLst>
          </p:cNvPr>
          <p:cNvSpPr txBox="1"/>
          <p:nvPr/>
        </p:nvSpPr>
        <p:spPr>
          <a:xfrm>
            <a:off x="7186157" y="2366230"/>
            <a:ext cx="4114565" cy="877163"/>
          </a:xfrm>
          <a:prstGeom prst="rect">
            <a:avLst/>
          </a:prstGeom>
          <a:noFill/>
        </p:spPr>
        <p:txBody>
          <a:bodyPr wrap="square">
            <a:spAutoFit/>
          </a:bodyPr>
          <a:lstStyle/>
          <a:p>
            <a:r>
              <a:rPr lang="en-US" sz="1700" b="1" dirty="0">
                <a:latin typeface="Calibri" panose="020F0502020204030204" pitchFamily="34" charset="0"/>
                <a:cs typeface="Calibri" panose="020F0502020204030204" pitchFamily="34" charset="0"/>
              </a:rPr>
              <a:t>Contact Rules and Regulations </a:t>
            </a:r>
          </a:p>
          <a:p>
            <a:pPr marL="742950" lvl="1" indent="-285750">
              <a:buFont typeface="Arial" panose="020B0604020202020204" pitchFamily="34" charset="0"/>
              <a:buChar char="•"/>
            </a:pPr>
            <a:r>
              <a:rPr lang="en-US" sz="1700" dirty="0">
                <a:latin typeface="Calibri" panose="020F0502020204030204" pitchFamily="34" charset="0"/>
                <a:cs typeface="Calibri" panose="020F0502020204030204" pitchFamily="34" charset="0"/>
              </a:rPr>
              <a:t>630-799-1471  </a:t>
            </a:r>
          </a:p>
          <a:p>
            <a:pPr marL="742950" lvl="1" indent="-285750">
              <a:buFont typeface="Arial" panose="020B0604020202020204" pitchFamily="34" charset="0"/>
              <a:buChar char="•"/>
            </a:pPr>
            <a:r>
              <a:rPr lang="en-US" sz="1700" dirty="0">
                <a:latin typeface="Calibri" panose="020F0502020204030204" pitchFamily="34" charset="0"/>
                <a:cs typeface="Calibri" panose="020F0502020204030204" pitchFamily="34" charset="0"/>
              </a:rPr>
              <a:t>rules.regs@MREDLLC.com</a:t>
            </a:r>
          </a:p>
        </p:txBody>
      </p:sp>
      <p:sp>
        <p:nvSpPr>
          <p:cNvPr id="6" name="TextBox 5">
            <a:extLst>
              <a:ext uri="{FF2B5EF4-FFF2-40B4-BE49-F238E27FC236}">
                <a16:creationId xmlns:a16="http://schemas.microsoft.com/office/drawing/2014/main" id="{47FC5B0C-6FCC-4205-3C3D-AAC65AF84769}"/>
              </a:ext>
            </a:extLst>
          </p:cNvPr>
          <p:cNvSpPr txBox="1"/>
          <p:nvPr/>
        </p:nvSpPr>
        <p:spPr>
          <a:xfrm>
            <a:off x="7186157" y="3364362"/>
            <a:ext cx="3956911" cy="1138773"/>
          </a:xfrm>
          <a:prstGeom prst="rect">
            <a:avLst/>
          </a:prstGeom>
          <a:noFill/>
        </p:spPr>
        <p:txBody>
          <a:bodyPr wrap="square">
            <a:spAutoFit/>
          </a:bodyPr>
          <a:lstStyle/>
          <a:p>
            <a:r>
              <a:rPr lang="en-US" sz="1700" dirty="0">
                <a:latin typeface="Calibri" panose="020F0502020204030204" pitchFamily="34" charset="0"/>
                <a:cs typeface="Calibri" panose="020F0502020204030204" pitchFamily="34" charset="0"/>
                <a:hlinkClick r:id="rId3"/>
              </a:rPr>
              <a:t>Request a meeting</a:t>
            </a:r>
            <a:r>
              <a:rPr lang="en-US" sz="1700" dirty="0">
                <a:latin typeface="Calibri" panose="020F0502020204030204" pitchFamily="34" charset="0"/>
                <a:cs typeface="Calibri" panose="020F0502020204030204" pitchFamily="34" charset="0"/>
              </a:rPr>
              <a:t> with our Broker Outreach team to have all your questions answered and get connected to the resources you need.</a:t>
            </a:r>
          </a:p>
        </p:txBody>
      </p:sp>
      <p:sp>
        <p:nvSpPr>
          <p:cNvPr id="13" name="TextBox 12">
            <a:extLst>
              <a:ext uri="{FF2B5EF4-FFF2-40B4-BE49-F238E27FC236}">
                <a16:creationId xmlns:a16="http://schemas.microsoft.com/office/drawing/2014/main" id="{1D077066-53BD-027C-B833-5355D5CA4749}"/>
              </a:ext>
            </a:extLst>
          </p:cNvPr>
          <p:cNvSpPr txBox="1"/>
          <p:nvPr/>
        </p:nvSpPr>
        <p:spPr>
          <a:xfrm>
            <a:off x="7186157" y="4620123"/>
            <a:ext cx="3895890" cy="615553"/>
          </a:xfrm>
          <a:prstGeom prst="rect">
            <a:avLst/>
          </a:prstGeom>
          <a:noFill/>
        </p:spPr>
        <p:txBody>
          <a:bodyPr wrap="square">
            <a:spAutoFit/>
          </a:bodyPr>
          <a:lstStyle/>
          <a:p>
            <a:r>
              <a:rPr lang="en-US" sz="1700" dirty="0">
                <a:latin typeface="Calibri" panose="020F0502020204030204" pitchFamily="34" charset="0"/>
                <a:cs typeface="Calibri" panose="020F0502020204030204" pitchFamily="34" charset="0"/>
              </a:rPr>
              <a:t>Sign up for training on MRED products and services. Visit </a:t>
            </a:r>
            <a:r>
              <a:rPr lang="en-US" sz="1700" dirty="0">
                <a:latin typeface="Calibri" panose="020F0502020204030204" pitchFamily="34" charset="0"/>
                <a:cs typeface="Calibri" panose="020F0502020204030204" pitchFamily="34" charset="0"/>
                <a:hlinkClick r:id="rId4"/>
              </a:rPr>
              <a:t>training.mredllc.com</a:t>
            </a:r>
            <a:r>
              <a:rPr lang="en-US" sz="1700" dirty="0">
                <a:latin typeface="Calibri" panose="020F0502020204030204" pitchFamily="34" charset="0"/>
                <a:cs typeface="Calibri" panose="020F0502020204030204" pitchFamily="34" charset="0"/>
              </a:rPr>
              <a:t>.</a:t>
            </a:r>
          </a:p>
        </p:txBody>
      </p:sp>
      <p:sp>
        <p:nvSpPr>
          <p:cNvPr id="4" name="Isosceles Triangle 3">
            <a:extLst>
              <a:ext uri="{FF2B5EF4-FFF2-40B4-BE49-F238E27FC236}">
                <a16:creationId xmlns:a16="http://schemas.microsoft.com/office/drawing/2014/main" id="{84CF43B7-8038-3B06-1E51-9D3224398DC9}"/>
              </a:ext>
            </a:extLst>
          </p:cNvPr>
          <p:cNvSpPr/>
          <p:nvPr/>
        </p:nvSpPr>
        <p:spPr>
          <a:xfrm rot="5400000">
            <a:off x="6897732" y="3482032"/>
            <a:ext cx="209686" cy="14196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Isosceles Triangle 4">
            <a:extLst>
              <a:ext uri="{FF2B5EF4-FFF2-40B4-BE49-F238E27FC236}">
                <a16:creationId xmlns:a16="http://schemas.microsoft.com/office/drawing/2014/main" id="{A3B1829B-98EA-BE09-98E6-40EA30DBD19C}"/>
              </a:ext>
            </a:extLst>
          </p:cNvPr>
          <p:cNvSpPr/>
          <p:nvPr/>
        </p:nvSpPr>
        <p:spPr>
          <a:xfrm rot="5400000">
            <a:off x="6896158" y="4734285"/>
            <a:ext cx="209686" cy="141967"/>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Isosceles Triangle 6">
            <a:extLst>
              <a:ext uri="{FF2B5EF4-FFF2-40B4-BE49-F238E27FC236}">
                <a16:creationId xmlns:a16="http://schemas.microsoft.com/office/drawing/2014/main" id="{789C6D2F-6E48-8935-18EC-BA2D188B7886}"/>
              </a:ext>
            </a:extLst>
          </p:cNvPr>
          <p:cNvSpPr/>
          <p:nvPr/>
        </p:nvSpPr>
        <p:spPr>
          <a:xfrm rot="5400000">
            <a:off x="6896407" y="2474856"/>
            <a:ext cx="208143" cy="14092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82095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CDABE358-6AF0-441A-2998-843810FEA122}"/>
              </a:ext>
            </a:extLst>
          </p:cNvPr>
          <p:cNvSpPr>
            <a:spLocks noGrp="1"/>
          </p:cNvSpPr>
          <p:nvPr>
            <p:ph type="body" sz="quarter" idx="10"/>
          </p:nvPr>
        </p:nvSpPr>
        <p:spPr/>
        <p:txBody>
          <a:bodyPr/>
          <a:lstStyle/>
          <a:p>
            <a:r>
              <a:rPr lang="en-US" dirty="0"/>
              <a:t>Thank You</a:t>
            </a:r>
          </a:p>
        </p:txBody>
      </p:sp>
      <p:sp>
        <p:nvSpPr>
          <p:cNvPr id="5" name="Text Placeholder 4">
            <a:extLst>
              <a:ext uri="{FF2B5EF4-FFF2-40B4-BE49-F238E27FC236}">
                <a16:creationId xmlns:a16="http://schemas.microsoft.com/office/drawing/2014/main" id="{91DFBD6E-6808-8B68-A7CE-07097F56135C}"/>
              </a:ext>
            </a:extLst>
          </p:cNvPr>
          <p:cNvSpPr>
            <a:spLocks noGrp="1"/>
          </p:cNvSpPr>
          <p:nvPr>
            <p:ph type="body" sz="quarter" idx="11"/>
          </p:nvPr>
        </p:nvSpPr>
        <p:spPr/>
        <p:txBody>
          <a:bodyPr/>
          <a:lstStyle/>
          <a:p>
            <a:r>
              <a:rPr lang="en-US" dirty="0"/>
              <a:t>mredllc.com</a:t>
            </a:r>
          </a:p>
        </p:txBody>
      </p:sp>
    </p:spTree>
    <p:extLst>
      <p:ext uri="{BB962C8B-B14F-4D97-AF65-F5344CB8AC3E}">
        <p14:creationId xmlns:p14="http://schemas.microsoft.com/office/powerpoint/2010/main" val="4220132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9E976C73-83BB-5281-F3D3-5F2FA313D687}"/>
              </a:ext>
            </a:extLst>
          </p:cNvPr>
          <p:cNvSpPr/>
          <p:nvPr/>
        </p:nvSpPr>
        <p:spPr>
          <a:xfrm>
            <a:off x="987388" y="1734234"/>
            <a:ext cx="3666255" cy="3858396"/>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5">
            <a:extLst>
              <a:ext uri="{FF2B5EF4-FFF2-40B4-BE49-F238E27FC236}">
                <a16:creationId xmlns:a16="http://schemas.microsoft.com/office/drawing/2014/main" id="{D3936F74-8FED-8D34-8A95-452443256BF8}"/>
              </a:ext>
            </a:extLst>
          </p:cNvPr>
          <p:cNvSpPr>
            <a:spLocks noGrp="1"/>
          </p:cNvSpPr>
          <p:nvPr>
            <p:ph type="body" sz="quarter" idx="10"/>
          </p:nvPr>
        </p:nvSpPr>
        <p:spPr>
          <a:xfrm>
            <a:off x="503970" y="318295"/>
            <a:ext cx="10840895" cy="1037249"/>
          </a:xfrm>
        </p:spPr>
        <p:txBody>
          <a:bodyPr>
            <a:noAutofit/>
          </a:bodyPr>
          <a:lstStyle/>
          <a:p>
            <a:r>
              <a:rPr lang="en-US" sz="3400" dirty="0"/>
              <a:t>New: You can share draft listing previews with clients</a:t>
            </a:r>
          </a:p>
          <a:p>
            <a:r>
              <a:rPr lang="en-US" sz="2800" b="0" dirty="0"/>
              <a:t>Time-saving feature just added to connectMLS</a:t>
            </a:r>
          </a:p>
        </p:txBody>
      </p:sp>
      <p:sp>
        <p:nvSpPr>
          <p:cNvPr id="7" name="Text Placeholder 6">
            <a:extLst>
              <a:ext uri="{FF2B5EF4-FFF2-40B4-BE49-F238E27FC236}">
                <a16:creationId xmlns:a16="http://schemas.microsoft.com/office/drawing/2014/main" id="{EF73DFB3-101F-1CDC-0C6A-838EA8439E44}"/>
              </a:ext>
            </a:extLst>
          </p:cNvPr>
          <p:cNvSpPr>
            <a:spLocks noGrp="1"/>
          </p:cNvSpPr>
          <p:nvPr>
            <p:ph type="body" sz="quarter" idx="11"/>
          </p:nvPr>
        </p:nvSpPr>
        <p:spPr>
          <a:xfrm>
            <a:off x="1171712" y="1867409"/>
            <a:ext cx="3219017" cy="2298211"/>
          </a:xfrm>
        </p:spPr>
        <p:txBody>
          <a:bodyPr>
            <a:noAutofit/>
          </a:bodyPr>
          <a:lstStyle/>
          <a:p>
            <a:pPr>
              <a:lnSpc>
                <a:spcPct val="100000"/>
              </a:lnSpc>
              <a:spcBef>
                <a:spcPts val="0"/>
              </a:spcBef>
            </a:pPr>
            <a:r>
              <a:rPr lang="en-US" sz="1800" b="1" dirty="0"/>
              <a:t>When viewing a listing draft in connectMLS, you’ll now see this option: “Share this listing with Seller”.</a:t>
            </a:r>
          </a:p>
          <a:p>
            <a:pPr>
              <a:lnSpc>
                <a:spcPct val="100000"/>
              </a:lnSpc>
              <a:spcBef>
                <a:spcPts val="0"/>
              </a:spcBef>
            </a:pPr>
            <a:endParaRPr lang="en-US" sz="1800" b="1" dirty="0"/>
          </a:p>
          <a:p>
            <a:pPr>
              <a:lnSpc>
                <a:spcPct val="100000"/>
              </a:lnSpc>
              <a:spcBef>
                <a:spcPts val="0"/>
              </a:spcBef>
            </a:pPr>
            <a:r>
              <a:rPr lang="en-US" sz="1800" b="1" dirty="0"/>
              <a:t>Clicking this allows you to share the listing through connectMLS without needing to download it as a PDF.</a:t>
            </a:r>
            <a:r>
              <a:rPr lang="en-US" sz="1800" b="1" i="0" dirty="0">
                <a:solidFill>
                  <a:srgbClr val="323338"/>
                </a:solidFill>
                <a:effectLst/>
              </a:rPr>
              <a:t> </a:t>
            </a:r>
          </a:p>
          <a:p>
            <a:pPr>
              <a:lnSpc>
                <a:spcPct val="100000"/>
              </a:lnSpc>
              <a:spcBef>
                <a:spcPts val="0"/>
              </a:spcBef>
            </a:pPr>
            <a:endParaRPr lang="en-US" sz="1800" b="1" dirty="0">
              <a:solidFill>
                <a:srgbClr val="323338"/>
              </a:solidFill>
            </a:endParaRPr>
          </a:p>
          <a:p>
            <a:pPr>
              <a:lnSpc>
                <a:spcPct val="100000"/>
              </a:lnSpc>
              <a:spcBef>
                <a:spcPts val="0"/>
              </a:spcBef>
            </a:pPr>
            <a:r>
              <a:rPr lang="en-US" sz="1800" b="1" i="0" dirty="0">
                <a:solidFill>
                  <a:srgbClr val="323338"/>
                </a:solidFill>
                <a:effectLst/>
              </a:rPr>
              <a:t>This is helpful when obtaining seller approval for a listing before it goes live.</a:t>
            </a:r>
            <a:endParaRPr lang="en-US" sz="1800" b="1" dirty="0"/>
          </a:p>
          <a:p>
            <a:pPr>
              <a:lnSpc>
                <a:spcPct val="100000"/>
              </a:lnSpc>
              <a:spcBef>
                <a:spcPts val="0"/>
              </a:spcBef>
            </a:pPr>
            <a:endParaRPr lang="en-US" sz="1800" b="1" dirty="0"/>
          </a:p>
        </p:txBody>
      </p:sp>
      <p:pic>
        <p:nvPicPr>
          <p:cNvPr id="3" name="Picture 2">
            <a:extLst>
              <a:ext uri="{FF2B5EF4-FFF2-40B4-BE49-F238E27FC236}">
                <a16:creationId xmlns:a16="http://schemas.microsoft.com/office/drawing/2014/main" id="{5291AA45-41C1-CB64-16A1-CC77210FE7F9}"/>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5369643" y="1734234"/>
            <a:ext cx="5062193" cy="4161858"/>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Rectangle: Rounded Corners 20">
            <a:extLst>
              <a:ext uri="{FF2B5EF4-FFF2-40B4-BE49-F238E27FC236}">
                <a16:creationId xmlns:a16="http://schemas.microsoft.com/office/drawing/2014/main" id="{8078375C-256F-0400-E46B-F2504A39C0AE}"/>
              </a:ext>
            </a:extLst>
          </p:cNvPr>
          <p:cNvSpPr/>
          <p:nvPr/>
        </p:nvSpPr>
        <p:spPr>
          <a:xfrm>
            <a:off x="1033052" y="5768435"/>
            <a:ext cx="3065331" cy="581890"/>
          </a:xfrm>
          <a:prstGeom prst="round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4" name="TextBox 3">
            <a:extLst>
              <a:ext uri="{FF2B5EF4-FFF2-40B4-BE49-F238E27FC236}">
                <a16:creationId xmlns:a16="http://schemas.microsoft.com/office/drawing/2014/main" id="{305AB4AB-86B2-2C7B-7132-30E7DE8FD54A}"/>
              </a:ext>
            </a:extLst>
          </p:cNvPr>
          <p:cNvSpPr txBox="1"/>
          <p:nvPr/>
        </p:nvSpPr>
        <p:spPr>
          <a:xfrm>
            <a:off x="1033053" y="5876150"/>
            <a:ext cx="3065330" cy="353943"/>
          </a:xfrm>
          <a:prstGeom prst="rect">
            <a:avLst/>
          </a:prstGeom>
          <a:noFill/>
        </p:spPr>
        <p:txBody>
          <a:bodyPr wrap="square" rtlCol="0" anchor="t">
            <a:spAutoFit/>
          </a:bodyPr>
          <a:lstStyle/>
          <a:p>
            <a:pPr algn="ctr"/>
            <a:r>
              <a:rPr lang="en-US" sz="1700" b="1" dirty="0">
                <a:solidFill>
                  <a:schemeClr val="accent1"/>
                </a:solidFill>
                <a:latin typeface="Calibri" panose="020F0502020204030204" pitchFamily="34" charset="0"/>
                <a:ea typeface="+mn-lt"/>
                <a:cs typeface="Calibri" panose="020F0502020204030204" pitchFamily="34" charset="0"/>
                <a:hlinkClick r:id="rId3"/>
              </a:rPr>
              <a:t>Click here to learn more</a:t>
            </a:r>
            <a:endParaRPr lang="en-US" sz="1700" b="1" dirty="0">
              <a:solidFill>
                <a:schemeClr val="accent1"/>
              </a:solidFill>
              <a:latin typeface="Calibri" panose="020F0502020204030204" pitchFamily="34" charset="0"/>
              <a:cs typeface="Calibri" panose="020F0502020204030204" pitchFamily="34" charset="0"/>
              <a:hlinkClick r:id="rId4"/>
            </a:endParaRPr>
          </a:p>
        </p:txBody>
      </p:sp>
    </p:spTree>
    <p:extLst>
      <p:ext uri="{BB962C8B-B14F-4D97-AF65-F5344CB8AC3E}">
        <p14:creationId xmlns:p14="http://schemas.microsoft.com/office/powerpoint/2010/main" val="720278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9E976C73-83BB-5281-F3D3-5F2FA313D687}"/>
              </a:ext>
            </a:extLst>
          </p:cNvPr>
          <p:cNvSpPr/>
          <p:nvPr/>
        </p:nvSpPr>
        <p:spPr>
          <a:xfrm>
            <a:off x="652994" y="1629018"/>
            <a:ext cx="4151762" cy="3599964"/>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5">
            <a:extLst>
              <a:ext uri="{FF2B5EF4-FFF2-40B4-BE49-F238E27FC236}">
                <a16:creationId xmlns:a16="http://schemas.microsoft.com/office/drawing/2014/main" id="{D3936F74-8FED-8D34-8A95-452443256BF8}"/>
              </a:ext>
            </a:extLst>
          </p:cNvPr>
          <p:cNvSpPr>
            <a:spLocks noGrp="1"/>
          </p:cNvSpPr>
          <p:nvPr>
            <p:ph type="body" sz="quarter" idx="10"/>
          </p:nvPr>
        </p:nvSpPr>
        <p:spPr>
          <a:xfrm>
            <a:off x="503970" y="318295"/>
            <a:ext cx="10840895" cy="1037249"/>
          </a:xfrm>
        </p:spPr>
        <p:txBody>
          <a:bodyPr>
            <a:noAutofit/>
          </a:bodyPr>
          <a:lstStyle/>
          <a:p>
            <a:r>
              <a:rPr lang="en-US" sz="3400" dirty="0"/>
              <a:t>Are you getting the most out of your Remine searches?</a:t>
            </a:r>
          </a:p>
          <a:p>
            <a:r>
              <a:rPr lang="en-US" sz="2800" b="0" dirty="0"/>
              <a:t>Use your MLS-included Remine Pro access to search smarter</a:t>
            </a:r>
          </a:p>
        </p:txBody>
      </p:sp>
      <p:sp>
        <p:nvSpPr>
          <p:cNvPr id="7" name="Text Placeholder 6">
            <a:extLst>
              <a:ext uri="{FF2B5EF4-FFF2-40B4-BE49-F238E27FC236}">
                <a16:creationId xmlns:a16="http://schemas.microsoft.com/office/drawing/2014/main" id="{EF73DFB3-101F-1CDC-0C6A-838EA8439E44}"/>
              </a:ext>
            </a:extLst>
          </p:cNvPr>
          <p:cNvSpPr>
            <a:spLocks noGrp="1"/>
          </p:cNvSpPr>
          <p:nvPr>
            <p:ph type="body" sz="quarter" idx="11"/>
          </p:nvPr>
        </p:nvSpPr>
        <p:spPr>
          <a:xfrm>
            <a:off x="758254" y="1745395"/>
            <a:ext cx="3799996" cy="2298211"/>
          </a:xfrm>
        </p:spPr>
        <p:txBody>
          <a:bodyPr>
            <a:noAutofit/>
          </a:bodyPr>
          <a:lstStyle/>
          <a:p>
            <a:pPr>
              <a:lnSpc>
                <a:spcPct val="100000"/>
              </a:lnSpc>
              <a:spcBef>
                <a:spcPts val="0"/>
              </a:spcBef>
            </a:pPr>
            <a:r>
              <a:rPr lang="en-US" sz="1800" b="1" dirty="0"/>
              <a:t>Save time and experience better searches with faster access to listing and tax information.</a:t>
            </a:r>
          </a:p>
          <a:p>
            <a:pPr>
              <a:lnSpc>
                <a:spcPct val="100000"/>
              </a:lnSpc>
              <a:spcBef>
                <a:spcPts val="0"/>
              </a:spcBef>
            </a:pPr>
            <a:endParaRPr lang="en-US" sz="1800" b="1" dirty="0"/>
          </a:p>
          <a:p>
            <a:pPr>
              <a:lnSpc>
                <a:spcPct val="100000"/>
              </a:lnSpc>
              <a:spcBef>
                <a:spcPts val="0"/>
              </a:spcBef>
            </a:pPr>
            <a:r>
              <a:rPr lang="en-US" sz="1800" b="1" dirty="0"/>
              <a:t>Need help navigating Remine? Click here to sign up for a Remine prospecting class or watch a recorded version of the webinar here.</a:t>
            </a:r>
          </a:p>
          <a:p>
            <a:pPr>
              <a:lnSpc>
                <a:spcPct val="100000"/>
              </a:lnSpc>
              <a:spcBef>
                <a:spcPts val="0"/>
              </a:spcBef>
            </a:pPr>
            <a:endParaRPr lang="en-US" sz="1800" b="1" dirty="0"/>
          </a:p>
          <a:p>
            <a:pPr>
              <a:lnSpc>
                <a:spcPct val="100000"/>
              </a:lnSpc>
              <a:spcBef>
                <a:spcPts val="0"/>
              </a:spcBef>
            </a:pPr>
            <a:r>
              <a:rPr lang="en-US" sz="1800" b="1" dirty="0"/>
              <a:t>Have questions? Contact MRED’s Help Desk at 630-955-2755 or help.desk@mredllc.com</a:t>
            </a:r>
          </a:p>
        </p:txBody>
      </p:sp>
      <p:pic>
        <p:nvPicPr>
          <p:cNvPr id="3" name="Picture 2">
            <a:extLst>
              <a:ext uri="{FF2B5EF4-FFF2-40B4-BE49-F238E27FC236}">
                <a16:creationId xmlns:a16="http://schemas.microsoft.com/office/drawing/2014/main" id="{5291AA45-41C1-CB64-16A1-CC77210FE7F9}"/>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5804918" y="1629018"/>
            <a:ext cx="4785496" cy="416680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Rectangle: Rounded Corners 20">
            <a:extLst>
              <a:ext uri="{FF2B5EF4-FFF2-40B4-BE49-F238E27FC236}">
                <a16:creationId xmlns:a16="http://schemas.microsoft.com/office/drawing/2014/main" id="{8078375C-256F-0400-E46B-F2504A39C0AE}"/>
              </a:ext>
            </a:extLst>
          </p:cNvPr>
          <p:cNvSpPr/>
          <p:nvPr/>
        </p:nvSpPr>
        <p:spPr>
          <a:xfrm>
            <a:off x="652994" y="5444544"/>
            <a:ext cx="3065331" cy="581890"/>
          </a:xfrm>
          <a:prstGeom prst="round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4" name="TextBox 3">
            <a:extLst>
              <a:ext uri="{FF2B5EF4-FFF2-40B4-BE49-F238E27FC236}">
                <a16:creationId xmlns:a16="http://schemas.microsoft.com/office/drawing/2014/main" id="{305AB4AB-86B2-2C7B-7132-30E7DE8FD54A}"/>
              </a:ext>
            </a:extLst>
          </p:cNvPr>
          <p:cNvSpPr txBox="1"/>
          <p:nvPr/>
        </p:nvSpPr>
        <p:spPr>
          <a:xfrm>
            <a:off x="652995" y="5552259"/>
            <a:ext cx="3065330" cy="353943"/>
          </a:xfrm>
          <a:prstGeom prst="rect">
            <a:avLst/>
          </a:prstGeom>
          <a:noFill/>
        </p:spPr>
        <p:txBody>
          <a:bodyPr wrap="square" rtlCol="0" anchor="t">
            <a:spAutoFit/>
          </a:bodyPr>
          <a:lstStyle/>
          <a:p>
            <a:pPr algn="ctr"/>
            <a:r>
              <a:rPr lang="en-US" sz="1700" b="1" dirty="0">
                <a:solidFill>
                  <a:schemeClr val="accent1"/>
                </a:solidFill>
                <a:latin typeface="Calibri" panose="020F0502020204030204" pitchFamily="34" charset="0"/>
                <a:ea typeface="+mn-lt"/>
                <a:cs typeface="Calibri" panose="020F0502020204030204" pitchFamily="34" charset="0"/>
                <a:hlinkClick r:id="rId3"/>
              </a:rPr>
              <a:t>Click here to learn more</a:t>
            </a:r>
            <a:endParaRPr lang="en-US" sz="1700" b="1" dirty="0">
              <a:solidFill>
                <a:schemeClr val="accent1"/>
              </a:solidFill>
              <a:latin typeface="Calibri" panose="020F0502020204030204" pitchFamily="34" charset="0"/>
              <a:cs typeface="Calibri" panose="020F0502020204030204" pitchFamily="34" charset="0"/>
              <a:hlinkClick r:id="rId4"/>
            </a:endParaRPr>
          </a:p>
        </p:txBody>
      </p:sp>
    </p:spTree>
    <p:extLst>
      <p:ext uri="{BB962C8B-B14F-4D97-AF65-F5344CB8AC3E}">
        <p14:creationId xmlns:p14="http://schemas.microsoft.com/office/powerpoint/2010/main" val="1676463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9E976C73-83BB-5281-F3D3-5F2FA313D687}"/>
              </a:ext>
            </a:extLst>
          </p:cNvPr>
          <p:cNvSpPr/>
          <p:nvPr/>
        </p:nvSpPr>
        <p:spPr>
          <a:xfrm>
            <a:off x="1043940" y="1974403"/>
            <a:ext cx="3954780" cy="3268157"/>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A68D3C69-7885-8A1C-D879-C94B9F4526A7}"/>
              </a:ext>
            </a:extLst>
          </p:cNvPr>
          <p:cNvSpPr txBox="1"/>
          <p:nvPr/>
        </p:nvSpPr>
        <p:spPr>
          <a:xfrm>
            <a:off x="1289852" y="2204114"/>
            <a:ext cx="3472648" cy="2800767"/>
          </a:xfrm>
          <a:prstGeom prst="rect">
            <a:avLst/>
          </a:prstGeom>
          <a:noFill/>
        </p:spPr>
        <p:txBody>
          <a:bodyPr wrap="square">
            <a:spAutoFit/>
          </a:bodyPr>
          <a:lstStyle/>
          <a:p>
            <a:pPr fontAlgn="base"/>
            <a:r>
              <a:rPr lang="en-US" sz="1600" b="1" dirty="0">
                <a:latin typeface="Calibri" panose="020F0502020204030204" pitchFamily="34" charset="0"/>
                <a:cs typeface="Calibri" panose="020F0502020204030204" pitchFamily="34" charset="0"/>
              </a:rPr>
              <a:t>Here’s why you’ll love using TrustFunds:</a:t>
            </a:r>
          </a:p>
          <a:p>
            <a:pPr fontAlgn="base"/>
            <a:endParaRPr lang="en-US" sz="1600" dirty="0">
              <a:latin typeface="Calibri" panose="020F0502020204030204" pitchFamily="34" charset="0"/>
              <a:cs typeface="Calibri" panose="020F0502020204030204" pitchFamily="34" charset="0"/>
            </a:endParaRPr>
          </a:p>
          <a:p>
            <a:pPr marL="285750" indent="-285750" fontAlgn="base">
              <a:buFont typeface="Wingdings" pitchFamily="2" charset="2"/>
              <a:buChar char="§"/>
            </a:pPr>
            <a:r>
              <a:rPr lang="en-US" sz="1600" dirty="0">
                <a:latin typeface="Calibri" panose="020F0502020204030204" pitchFamily="34" charset="0"/>
                <a:cs typeface="Calibri" panose="020F0502020204030204" pitchFamily="34" charset="0"/>
              </a:rPr>
              <a:t>It’s more secure than a paper check.</a:t>
            </a:r>
          </a:p>
          <a:p>
            <a:pPr marL="285750" indent="-285750" fontAlgn="base">
              <a:buFont typeface="Wingdings" pitchFamily="2" charset="2"/>
              <a:buChar char="§"/>
            </a:pPr>
            <a:r>
              <a:rPr lang="en-US" sz="1600" dirty="0">
                <a:latin typeface="Calibri" panose="020F0502020204030204" pitchFamily="34" charset="0"/>
                <a:cs typeface="Calibri" panose="020F0502020204030204" pitchFamily="34" charset="0"/>
              </a:rPr>
              <a:t>It’s simple and convenient for you and your buyer.</a:t>
            </a:r>
          </a:p>
          <a:p>
            <a:pPr marL="285750" indent="-285750" fontAlgn="base">
              <a:buFont typeface="Wingdings" pitchFamily="2" charset="2"/>
              <a:buChar char="§"/>
            </a:pPr>
            <a:r>
              <a:rPr lang="en-US" sz="1600" dirty="0">
                <a:latin typeface="Calibri" panose="020F0502020204030204" pitchFamily="34" charset="0"/>
                <a:cs typeface="Calibri" panose="020F0502020204030204" pitchFamily="34" charset="0"/>
              </a:rPr>
              <a:t>You don’t have to spend time and money driving around to pick up checks.</a:t>
            </a:r>
          </a:p>
          <a:p>
            <a:pPr marL="285750" indent="-285750" fontAlgn="base">
              <a:buFont typeface="Wingdings" pitchFamily="2" charset="2"/>
              <a:buChar char="§"/>
            </a:pPr>
            <a:r>
              <a:rPr lang="en-US" sz="1600" dirty="0">
                <a:latin typeface="Calibri" panose="020F0502020204030204" pitchFamily="34" charset="0"/>
                <a:cs typeface="Calibri" panose="020F0502020204030204" pitchFamily="34" charset="0"/>
              </a:rPr>
              <a:t>You can see the real-time status of every payment request.</a:t>
            </a:r>
          </a:p>
        </p:txBody>
      </p:sp>
      <p:sp>
        <p:nvSpPr>
          <p:cNvPr id="12" name="Text Placeholder 5">
            <a:extLst>
              <a:ext uri="{FF2B5EF4-FFF2-40B4-BE49-F238E27FC236}">
                <a16:creationId xmlns:a16="http://schemas.microsoft.com/office/drawing/2014/main" id="{154714A2-0143-E441-04B0-E0E740F06EFC}"/>
              </a:ext>
            </a:extLst>
          </p:cNvPr>
          <p:cNvSpPr>
            <a:spLocks noGrp="1"/>
          </p:cNvSpPr>
          <p:nvPr>
            <p:ph type="body" sz="quarter" idx="10"/>
          </p:nvPr>
        </p:nvSpPr>
        <p:spPr>
          <a:xfrm>
            <a:off x="503970" y="318295"/>
            <a:ext cx="11116530" cy="1037249"/>
          </a:xfrm>
        </p:spPr>
        <p:txBody>
          <a:bodyPr>
            <a:noAutofit/>
          </a:bodyPr>
          <a:lstStyle/>
          <a:p>
            <a:r>
              <a:rPr lang="en-US" sz="3000" dirty="0"/>
              <a:t>Are you using electronic earnest money in connectMLS?</a:t>
            </a:r>
          </a:p>
          <a:p>
            <a:r>
              <a:rPr lang="en-US" sz="2800" b="0" dirty="0"/>
              <a:t>TrustFunds adds security and convenience</a:t>
            </a:r>
            <a:endParaRPr lang="en-US" sz="4000" b="0" dirty="0"/>
          </a:p>
        </p:txBody>
      </p:sp>
      <p:pic>
        <p:nvPicPr>
          <p:cNvPr id="3" name="Picture 2">
            <a:extLst>
              <a:ext uri="{FF2B5EF4-FFF2-40B4-BE49-F238E27FC236}">
                <a16:creationId xmlns:a16="http://schemas.microsoft.com/office/drawing/2014/main" id="{C4C969CD-03F7-0965-660C-6E7378795AA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6176426" y="1797025"/>
            <a:ext cx="4344445" cy="3263950"/>
          </a:xfrm>
          <a:prstGeom prst="rect">
            <a:avLst/>
          </a:prstGeom>
        </p:spPr>
      </p:pic>
      <p:sp>
        <p:nvSpPr>
          <p:cNvPr id="5" name="Rectangle: Rounded Corners 20">
            <a:extLst>
              <a:ext uri="{FF2B5EF4-FFF2-40B4-BE49-F238E27FC236}">
                <a16:creationId xmlns:a16="http://schemas.microsoft.com/office/drawing/2014/main" id="{290C81F0-7F69-4216-B3AA-259E60D55271}"/>
              </a:ext>
            </a:extLst>
          </p:cNvPr>
          <p:cNvSpPr/>
          <p:nvPr/>
        </p:nvSpPr>
        <p:spPr>
          <a:xfrm>
            <a:off x="5191877" y="5363195"/>
            <a:ext cx="3065331" cy="557545"/>
          </a:xfrm>
          <a:prstGeom prst="round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b="1" dirty="0"/>
          </a:p>
        </p:txBody>
      </p:sp>
      <p:sp>
        <p:nvSpPr>
          <p:cNvPr id="8" name="TextBox 7">
            <a:extLst>
              <a:ext uri="{FF2B5EF4-FFF2-40B4-BE49-F238E27FC236}">
                <a16:creationId xmlns:a16="http://schemas.microsoft.com/office/drawing/2014/main" id="{3A3A68C2-AF46-2035-64F3-9F523273668F}"/>
              </a:ext>
            </a:extLst>
          </p:cNvPr>
          <p:cNvSpPr txBox="1"/>
          <p:nvPr/>
        </p:nvSpPr>
        <p:spPr>
          <a:xfrm>
            <a:off x="5191878" y="5455670"/>
            <a:ext cx="3065330" cy="369332"/>
          </a:xfrm>
          <a:prstGeom prst="rect">
            <a:avLst/>
          </a:prstGeom>
          <a:noFill/>
          <a:ln>
            <a:noFill/>
          </a:ln>
        </p:spPr>
        <p:txBody>
          <a:bodyPr wrap="square" rtlCol="0" anchor="t">
            <a:spAutoFit/>
          </a:bodyPr>
          <a:lstStyle/>
          <a:p>
            <a:pPr algn="ctr"/>
            <a:r>
              <a:rPr lang="en-US" b="1" dirty="0">
                <a:solidFill>
                  <a:schemeClr val="accent1"/>
                </a:solidFill>
                <a:latin typeface="Calibri" panose="020F0502020204030204" pitchFamily="34" charset="0"/>
                <a:ea typeface="+mn-lt"/>
                <a:cs typeface="Calibri" panose="020F0502020204030204" pitchFamily="34" charset="0"/>
                <a:hlinkClick r:id="rId3"/>
              </a:rPr>
              <a:t>Learn more</a:t>
            </a:r>
            <a:endParaRPr lang="en-US" b="1" dirty="0">
              <a:solidFill>
                <a:schemeClr val="accent1"/>
              </a:solidFill>
              <a:latin typeface="Calibri" panose="020F0502020204030204" pitchFamily="34" charset="0"/>
              <a:cs typeface="Calibri" panose="020F0502020204030204" pitchFamily="34" charset="0"/>
              <a:hlinkClick r:id="rId4"/>
            </a:endParaRPr>
          </a:p>
        </p:txBody>
      </p:sp>
      <p:sp>
        <p:nvSpPr>
          <p:cNvPr id="2" name="Rectangle: Rounded Corners 20">
            <a:extLst>
              <a:ext uri="{FF2B5EF4-FFF2-40B4-BE49-F238E27FC236}">
                <a16:creationId xmlns:a16="http://schemas.microsoft.com/office/drawing/2014/main" id="{27C6EADD-0AC9-2F4F-2DD3-40E2F9BAB7D7}"/>
              </a:ext>
            </a:extLst>
          </p:cNvPr>
          <p:cNvSpPr/>
          <p:nvPr/>
        </p:nvSpPr>
        <p:spPr>
          <a:xfrm>
            <a:off x="8463729" y="5363195"/>
            <a:ext cx="3065331" cy="557545"/>
          </a:xfrm>
          <a:prstGeom prst="round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b="1" dirty="0"/>
          </a:p>
        </p:txBody>
      </p:sp>
      <p:sp>
        <p:nvSpPr>
          <p:cNvPr id="4" name="TextBox 3">
            <a:extLst>
              <a:ext uri="{FF2B5EF4-FFF2-40B4-BE49-F238E27FC236}">
                <a16:creationId xmlns:a16="http://schemas.microsoft.com/office/drawing/2014/main" id="{37AB5A93-6352-6EAC-10B1-8857058184E1}"/>
              </a:ext>
            </a:extLst>
          </p:cNvPr>
          <p:cNvSpPr txBox="1"/>
          <p:nvPr/>
        </p:nvSpPr>
        <p:spPr>
          <a:xfrm>
            <a:off x="8463730" y="5455670"/>
            <a:ext cx="3065330" cy="369332"/>
          </a:xfrm>
          <a:prstGeom prst="rect">
            <a:avLst/>
          </a:prstGeom>
          <a:noFill/>
          <a:ln>
            <a:noFill/>
          </a:ln>
        </p:spPr>
        <p:txBody>
          <a:bodyPr wrap="square" rtlCol="0" anchor="t">
            <a:spAutoFit/>
          </a:bodyPr>
          <a:lstStyle/>
          <a:p>
            <a:pPr algn="ctr"/>
            <a:r>
              <a:rPr lang="en-US" b="1" dirty="0">
                <a:solidFill>
                  <a:schemeClr val="accent1"/>
                </a:solidFill>
                <a:latin typeface="Calibri" panose="020F0502020204030204" pitchFamily="34" charset="0"/>
                <a:ea typeface="+mn-lt"/>
                <a:cs typeface="Calibri" panose="020F0502020204030204" pitchFamily="34" charset="0"/>
                <a:hlinkClick r:id="rId5"/>
              </a:rPr>
              <a:t>Read the FAQs</a:t>
            </a:r>
            <a:endParaRPr lang="en-US" b="1" dirty="0">
              <a:solidFill>
                <a:schemeClr val="accent1"/>
              </a:solidFill>
              <a:latin typeface="Calibri" panose="020F0502020204030204" pitchFamily="34" charset="0"/>
              <a:cs typeface="Calibri" panose="020F0502020204030204" pitchFamily="34" charset="0"/>
              <a:hlinkClick r:id="rId4"/>
            </a:endParaRPr>
          </a:p>
        </p:txBody>
      </p:sp>
    </p:spTree>
    <p:extLst>
      <p:ext uri="{BB962C8B-B14F-4D97-AF65-F5344CB8AC3E}">
        <p14:creationId xmlns:p14="http://schemas.microsoft.com/office/powerpoint/2010/main" val="256854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9E976C73-83BB-5281-F3D3-5F2FA313D687}"/>
              </a:ext>
            </a:extLst>
          </p:cNvPr>
          <p:cNvSpPr/>
          <p:nvPr/>
        </p:nvSpPr>
        <p:spPr>
          <a:xfrm>
            <a:off x="891540" y="1721594"/>
            <a:ext cx="5729977" cy="1733357"/>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5">
            <a:extLst>
              <a:ext uri="{FF2B5EF4-FFF2-40B4-BE49-F238E27FC236}">
                <a16:creationId xmlns:a16="http://schemas.microsoft.com/office/drawing/2014/main" id="{D3936F74-8FED-8D34-8A95-452443256BF8}"/>
              </a:ext>
            </a:extLst>
          </p:cNvPr>
          <p:cNvSpPr>
            <a:spLocks noGrp="1"/>
          </p:cNvSpPr>
          <p:nvPr>
            <p:ph type="body" sz="quarter" idx="10"/>
          </p:nvPr>
        </p:nvSpPr>
        <p:spPr>
          <a:xfrm>
            <a:off x="503970" y="463075"/>
            <a:ext cx="10840895" cy="535145"/>
          </a:xfrm>
        </p:spPr>
        <p:txBody>
          <a:bodyPr>
            <a:noAutofit/>
          </a:bodyPr>
          <a:lstStyle/>
          <a:p>
            <a:r>
              <a:rPr lang="en-US" sz="3600" dirty="0"/>
              <a:t>Getting started with electronic earnest money</a:t>
            </a:r>
          </a:p>
        </p:txBody>
      </p:sp>
      <p:sp>
        <p:nvSpPr>
          <p:cNvPr id="9" name="Text Placeholder 8">
            <a:extLst>
              <a:ext uri="{FF2B5EF4-FFF2-40B4-BE49-F238E27FC236}">
                <a16:creationId xmlns:a16="http://schemas.microsoft.com/office/drawing/2014/main" id="{57F9FC40-9D76-56BE-EF23-DB59C31BD4EC}"/>
              </a:ext>
            </a:extLst>
          </p:cNvPr>
          <p:cNvSpPr>
            <a:spLocks noGrp="1"/>
          </p:cNvSpPr>
          <p:nvPr>
            <p:ph type="body" sz="quarter" idx="11"/>
          </p:nvPr>
        </p:nvSpPr>
        <p:spPr>
          <a:xfrm>
            <a:off x="891540" y="3668773"/>
            <a:ext cx="5666915" cy="1592540"/>
          </a:xfrm>
        </p:spPr>
        <p:txBody>
          <a:bodyPr>
            <a:normAutofit fontScale="92500" lnSpcReduction="10000"/>
          </a:bodyPr>
          <a:lstStyle/>
          <a:p>
            <a:r>
              <a:rPr lang="en-US" sz="1800" dirty="0"/>
              <a:t>Do you know a title company, attorney, or any other organization that’s part of receiving earnest money that you want on the list? Encourage them to sign up </a:t>
            </a:r>
            <a:r>
              <a:rPr lang="en-US" sz="1800" dirty="0">
                <a:hlinkClick r:id="rId2"/>
              </a:rPr>
              <a:t>at this link</a:t>
            </a:r>
            <a:r>
              <a:rPr lang="en-US" sz="1800" dirty="0"/>
              <a:t> so you can easily route earnest money to their account.</a:t>
            </a:r>
          </a:p>
          <a:p>
            <a:r>
              <a:rPr lang="en-US" sz="1800" dirty="0"/>
              <a:t>Questions? Contact the MRED Help Desk at 630-955-2755 or help.desk@mredllc.com.</a:t>
            </a:r>
          </a:p>
        </p:txBody>
      </p:sp>
      <p:grpSp>
        <p:nvGrpSpPr>
          <p:cNvPr id="11" name="Group 10">
            <a:extLst>
              <a:ext uri="{FF2B5EF4-FFF2-40B4-BE49-F238E27FC236}">
                <a16:creationId xmlns:a16="http://schemas.microsoft.com/office/drawing/2014/main" id="{EC12450F-931A-7A9D-551F-D0A348FE150E}"/>
              </a:ext>
            </a:extLst>
          </p:cNvPr>
          <p:cNvGrpSpPr/>
          <p:nvPr/>
        </p:nvGrpSpPr>
        <p:grpSpPr>
          <a:xfrm>
            <a:off x="569341" y="1909406"/>
            <a:ext cx="666412" cy="289560"/>
            <a:chOff x="3828351" y="5776997"/>
            <a:chExt cx="666412" cy="289560"/>
          </a:xfrm>
        </p:grpSpPr>
        <p:sp>
          <p:nvSpPr>
            <p:cNvPr id="2" name="Isosceles Triangle 1">
              <a:extLst>
                <a:ext uri="{FF2B5EF4-FFF2-40B4-BE49-F238E27FC236}">
                  <a16:creationId xmlns:a16="http://schemas.microsoft.com/office/drawing/2014/main" id="{7A2FBECD-D55C-9C4D-D2CF-44D2CD92FDF2}"/>
                </a:ext>
              </a:extLst>
            </p:cNvPr>
            <p:cNvSpPr/>
            <p:nvPr/>
          </p:nvSpPr>
          <p:spPr>
            <a:xfrm rot="5400000">
              <a:off x="4251960" y="5823754"/>
              <a:ext cx="289560" cy="19604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8988DD5F-2931-14EC-985C-B708B5457B5B}"/>
                </a:ext>
              </a:extLst>
            </p:cNvPr>
            <p:cNvSpPr/>
            <p:nvPr/>
          </p:nvSpPr>
          <p:spPr>
            <a:xfrm rot="5400000">
              <a:off x="4016777" y="5823754"/>
              <a:ext cx="289560" cy="19604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a:extLst>
                <a:ext uri="{FF2B5EF4-FFF2-40B4-BE49-F238E27FC236}">
                  <a16:creationId xmlns:a16="http://schemas.microsoft.com/office/drawing/2014/main" id="{81AB1346-92AC-2703-57E2-22DFC21AF4B4}"/>
                </a:ext>
              </a:extLst>
            </p:cNvPr>
            <p:cNvSpPr/>
            <p:nvPr/>
          </p:nvSpPr>
          <p:spPr>
            <a:xfrm rot="5400000">
              <a:off x="3781594" y="5823754"/>
              <a:ext cx="289560" cy="196046"/>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A68D3C69-7885-8A1C-D879-C94B9F4526A7}"/>
              </a:ext>
            </a:extLst>
          </p:cNvPr>
          <p:cNvSpPr txBox="1"/>
          <p:nvPr/>
        </p:nvSpPr>
        <p:spPr>
          <a:xfrm>
            <a:off x="1305123" y="1821608"/>
            <a:ext cx="4982166" cy="1508105"/>
          </a:xfrm>
          <a:prstGeom prst="rect">
            <a:avLst/>
          </a:prstGeom>
          <a:noFill/>
        </p:spPr>
        <p:txBody>
          <a:bodyPr wrap="square">
            <a:spAutoFit/>
          </a:bodyPr>
          <a:lstStyle/>
          <a:p>
            <a:r>
              <a:rPr lang="en-US" sz="2300" b="1" dirty="0">
                <a:latin typeface="Calibri" panose="020F0502020204030204" pitchFamily="34" charset="0"/>
                <a:cs typeface="Calibri" panose="020F0502020204030204" pitchFamily="34" charset="0"/>
              </a:rPr>
              <a:t>Click the “Send Electronic Earnest Money” link under Additional Info on an active listing to get started. No need to log in or sign up!</a:t>
            </a:r>
          </a:p>
        </p:txBody>
      </p:sp>
      <p:pic>
        <p:nvPicPr>
          <p:cNvPr id="20" name="Picture 19">
            <a:extLst>
              <a:ext uri="{FF2B5EF4-FFF2-40B4-BE49-F238E27FC236}">
                <a16:creationId xmlns:a16="http://schemas.microsoft.com/office/drawing/2014/main" id="{F898D0BB-6906-4763-8E17-C50AC1C79936}"/>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7138889" y="1923520"/>
            <a:ext cx="4429236" cy="3062861"/>
          </a:xfrm>
          <a:prstGeom prst="rect">
            <a:avLst/>
          </a:prstGeom>
        </p:spPr>
      </p:pic>
      <p:sp>
        <p:nvSpPr>
          <p:cNvPr id="26" name="Rectangle: Rounded Corners 20">
            <a:extLst>
              <a:ext uri="{FF2B5EF4-FFF2-40B4-BE49-F238E27FC236}">
                <a16:creationId xmlns:a16="http://schemas.microsoft.com/office/drawing/2014/main" id="{AA92CECE-5370-609E-C415-DD129A2AA030}"/>
              </a:ext>
            </a:extLst>
          </p:cNvPr>
          <p:cNvSpPr/>
          <p:nvPr/>
        </p:nvSpPr>
        <p:spPr>
          <a:xfrm>
            <a:off x="908341" y="5455917"/>
            <a:ext cx="3065331" cy="581890"/>
          </a:xfrm>
          <a:prstGeom prst="round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8" name="TextBox 27">
            <a:extLst>
              <a:ext uri="{FF2B5EF4-FFF2-40B4-BE49-F238E27FC236}">
                <a16:creationId xmlns:a16="http://schemas.microsoft.com/office/drawing/2014/main" id="{C9C77B5C-0752-50F7-A114-B6EF54691B3C}"/>
              </a:ext>
            </a:extLst>
          </p:cNvPr>
          <p:cNvSpPr txBox="1"/>
          <p:nvPr/>
        </p:nvSpPr>
        <p:spPr>
          <a:xfrm>
            <a:off x="908342" y="5563632"/>
            <a:ext cx="3065330" cy="353943"/>
          </a:xfrm>
          <a:prstGeom prst="rect">
            <a:avLst/>
          </a:prstGeom>
          <a:noFill/>
        </p:spPr>
        <p:txBody>
          <a:bodyPr wrap="square" rtlCol="0" anchor="t">
            <a:spAutoFit/>
          </a:bodyPr>
          <a:lstStyle/>
          <a:p>
            <a:pPr algn="ctr"/>
            <a:r>
              <a:rPr lang="en-US" sz="1700" b="1" dirty="0">
                <a:solidFill>
                  <a:schemeClr val="accent1"/>
                </a:solidFill>
                <a:latin typeface="Calibri" panose="020F0502020204030204" pitchFamily="34" charset="0"/>
                <a:ea typeface="+mn-lt"/>
                <a:cs typeface="Calibri" panose="020F0502020204030204" pitchFamily="34" charset="0"/>
                <a:hlinkClick r:id="rId4"/>
              </a:rPr>
              <a:t>Watch a how-to video</a:t>
            </a:r>
            <a:endParaRPr lang="en-US" sz="1700" b="1" dirty="0">
              <a:solidFill>
                <a:schemeClr val="accent1"/>
              </a:solidFill>
              <a:latin typeface="Calibri" panose="020F0502020204030204" pitchFamily="34" charset="0"/>
              <a:cs typeface="Calibri" panose="020F0502020204030204" pitchFamily="34" charset="0"/>
              <a:hlinkClick r:id="rId5"/>
            </a:endParaRPr>
          </a:p>
        </p:txBody>
      </p:sp>
      <p:sp>
        <p:nvSpPr>
          <p:cNvPr id="30" name="Rectangle: Rounded Corners 20">
            <a:extLst>
              <a:ext uri="{FF2B5EF4-FFF2-40B4-BE49-F238E27FC236}">
                <a16:creationId xmlns:a16="http://schemas.microsoft.com/office/drawing/2014/main" id="{F9CD41BD-35BC-7EA5-1624-CF72C4154830}"/>
              </a:ext>
            </a:extLst>
          </p:cNvPr>
          <p:cNvSpPr/>
          <p:nvPr/>
        </p:nvSpPr>
        <p:spPr>
          <a:xfrm>
            <a:off x="4225972" y="5455917"/>
            <a:ext cx="3065331" cy="581890"/>
          </a:xfrm>
          <a:prstGeom prst="roundRect">
            <a:avLst/>
          </a:prstGeom>
          <a:solidFill>
            <a:schemeClr val="bg1"/>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32" name="TextBox 31">
            <a:extLst>
              <a:ext uri="{FF2B5EF4-FFF2-40B4-BE49-F238E27FC236}">
                <a16:creationId xmlns:a16="http://schemas.microsoft.com/office/drawing/2014/main" id="{79A466D2-C962-E9FC-5F98-4CEF7036C462}"/>
              </a:ext>
            </a:extLst>
          </p:cNvPr>
          <p:cNvSpPr txBox="1"/>
          <p:nvPr/>
        </p:nvSpPr>
        <p:spPr>
          <a:xfrm>
            <a:off x="4225973" y="5563632"/>
            <a:ext cx="3065330" cy="353943"/>
          </a:xfrm>
          <a:prstGeom prst="rect">
            <a:avLst/>
          </a:prstGeom>
          <a:noFill/>
        </p:spPr>
        <p:txBody>
          <a:bodyPr wrap="square" rtlCol="0" anchor="t">
            <a:spAutoFit/>
          </a:bodyPr>
          <a:lstStyle/>
          <a:p>
            <a:pPr algn="ctr"/>
            <a:r>
              <a:rPr lang="en-US" sz="1700" b="1" dirty="0">
                <a:solidFill>
                  <a:schemeClr val="accent1"/>
                </a:solidFill>
                <a:latin typeface="Calibri" panose="020F0502020204030204" pitchFamily="34" charset="0"/>
                <a:ea typeface="+mn-lt"/>
                <a:cs typeface="Calibri" panose="020F0502020204030204" pitchFamily="34" charset="0"/>
                <a:hlinkClick r:id="rId6"/>
              </a:rPr>
              <a:t>Get started in three steps</a:t>
            </a:r>
            <a:endParaRPr lang="en-US" sz="1700" b="1" dirty="0">
              <a:solidFill>
                <a:schemeClr val="accent1"/>
              </a:solidFill>
              <a:latin typeface="Calibri" panose="020F0502020204030204" pitchFamily="34" charset="0"/>
              <a:cs typeface="Calibri" panose="020F0502020204030204" pitchFamily="34" charset="0"/>
              <a:hlinkClick r:id="rId5"/>
            </a:endParaRPr>
          </a:p>
        </p:txBody>
      </p:sp>
    </p:spTree>
    <p:extLst>
      <p:ext uri="{BB962C8B-B14F-4D97-AF65-F5344CB8AC3E}">
        <p14:creationId xmlns:p14="http://schemas.microsoft.com/office/powerpoint/2010/main" val="3442131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9E976C73-83BB-5281-F3D3-5F2FA313D687}"/>
              </a:ext>
            </a:extLst>
          </p:cNvPr>
          <p:cNvSpPr/>
          <p:nvPr/>
        </p:nvSpPr>
        <p:spPr>
          <a:xfrm>
            <a:off x="1043940" y="1974403"/>
            <a:ext cx="3954780" cy="3268157"/>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A68D3C69-7885-8A1C-D879-C94B9F4526A7}"/>
              </a:ext>
            </a:extLst>
          </p:cNvPr>
          <p:cNvSpPr txBox="1"/>
          <p:nvPr/>
        </p:nvSpPr>
        <p:spPr>
          <a:xfrm>
            <a:off x="1289852" y="2204114"/>
            <a:ext cx="3472648" cy="2677656"/>
          </a:xfrm>
          <a:prstGeom prst="rect">
            <a:avLst/>
          </a:prstGeom>
          <a:noFill/>
        </p:spPr>
        <p:txBody>
          <a:bodyPr wrap="square">
            <a:spAutoFit/>
          </a:bodyPr>
          <a:lstStyle/>
          <a:p>
            <a:pPr fontAlgn="base"/>
            <a:r>
              <a:rPr lang="en-US" sz="2100" b="1" dirty="0">
                <a:latin typeface="Calibri" panose="020F0502020204030204" pitchFamily="34" charset="0"/>
                <a:cs typeface="Calibri" panose="020F0502020204030204" pitchFamily="34" charset="0"/>
              </a:rPr>
              <a:t>Have an MLS question? MRED’s Help Desk team is here for you!</a:t>
            </a:r>
          </a:p>
          <a:p>
            <a:pPr fontAlgn="base"/>
            <a:endParaRPr lang="en-US" sz="2100" dirty="0">
              <a:latin typeface="Calibri" panose="020F0502020204030204" pitchFamily="34" charset="0"/>
              <a:cs typeface="Calibri" panose="020F0502020204030204" pitchFamily="34" charset="0"/>
            </a:endParaRPr>
          </a:p>
          <a:p>
            <a:pPr fontAlgn="base"/>
            <a:r>
              <a:rPr lang="en-US" sz="2100" dirty="0">
                <a:latin typeface="Calibri" panose="020F0502020204030204" pitchFamily="34" charset="0"/>
                <a:cs typeface="Calibri" panose="020F0502020204030204" pitchFamily="34" charset="0"/>
              </a:rPr>
              <a:t>You’re now also just a text away from assistance! Text us at 630-955-2755 for help with quick questions.</a:t>
            </a:r>
          </a:p>
        </p:txBody>
      </p:sp>
      <p:sp>
        <p:nvSpPr>
          <p:cNvPr id="12" name="Text Placeholder 5">
            <a:extLst>
              <a:ext uri="{FF2B5EF4-FFF2-40B4-BE49-F238E27FC236}">
                <a16:creationId xmlns:a16="http://schemas.microsoft.com/office/drawing/2014/main" id="{154714A2-0143-E441-04B0-E0E740F06EFC}"/>
              </a:ext>
            </a:extLst>
          </p:cNvPr>
          <p:cNvSpPr>
            <a:spLocks noGrp="1"/>
          </p:cNvSpPr>
          <p:nvPr>
            <p:ph type="body" sz="quarter" idx="10"/>
          </p:nvPr>
        </p:nvSpPr>
        <p:spPr>
          <a:xfrm>
            <a:off x="503970" y="318295"/>
            <a:ext cx="11116530" cy="1037249"/>
          </a:xfrm>
        </p:spPr>
        <p:txBody>
          <a:bodyPr>
            <a:noAutofit/>
          </a:bodyPr>
          <a:lstStyle/>
          <a:p>
            <a:r>
              <a:rPr lang="en-US" sz="3000" dirty="0"/>
              <a:t>Text your MLS questions to MRED’s Help Desk</a:t>
            </a:r>
          </a:p>
          <a:p>
            <a:r>
              <a:rPr lang="en-US" sz="2800" b="0" dirty="0"/>
              <a:t>Our support teams are here to help!</a:t>
            </a:r>
            <a:endParaRPr lang="en-US" sz="4000" b="0" dirty="0"/>
          </a:p>
        </p:txBody>
      </p:sp>
      <p:pic>
        <p:nvPicPr>
          <p:cNvPr id="3" name="Picture 2">
            <a:extLst>
              <a:ext uri="{FF2B5EF4-FFF2-40B4-BE49-F238E27FC236}">
                <a16:creationId xmlns:a16="http://schemas.microsoft.com/office/drawing/2014/main" id="{C4C969CD-03F7-0965-660C-6E7378795AAE}"/>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5680180" y="1775875"/>
            <a:ext cx="5354625" cy="3665212"/>
          </a:xfrm>
          <a:prstGeom prst="rect">
            <a:avLst/>
          </a:prstGeom>
        </p:spPr>
      </p:pic>
    </p:spTree>
    <p:extLst>
      <p:ext uri="{BB962C8B-B14F-4D97-AF65-F5344CB8AC3E}">
        <p14:creationId xmlns:p14="http://schemas.microsoft.com/office/powerpoint/2010/main" val="1996091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D2A86E3-3A5A-87B0-57BC-30EB9AB8B2B0}"/>
              </a:ext>
            </a:extLst>
          </p:cNvPr>
          <p:cNvSpPr>
            <a:spLocks noGrp="1"/>
          </p:cNvSpPr>
          <p:nvPr>
            <p:ph type="body" sz="quarter" idx="10"/>
          </p:nvPr>
        </p:nvSpPr>
        <p:spPr/>
        <p:txBody>
          <a:bodyPr>
            <a:noAutofit/>
          </a:bodyPr>
          <a:lstStyle/>
          <a:p>
            <a:r>
              <a:rPr lang="en-US" dirty="0"/>
              <a:t>Answers to FAQs</a:t>
            </a:r>
          </a:p>
        </p:txBody>
      </p:sp>
    </p:spTree>
    <p:extLst>
      <p:ext uri="{BB962C8B-B14F-4D97-AF65-F5344CB8AC3E}">
        <p14:creationId xmlns:p14="http://schemas.microsoft.com/office/powerpoint/2010/main" val="39222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F83C6C3-6DFC-BEAC-AC3D-95737408C52F}"/>
              </a:ext>
            </a:extLst>
          </p:cNvPr>
          <p:cNvSpPr>
            <a:spLocks noGrp="1"/>
          </p:cNvSpPr>
          <p:nvPr>
            <p:ph type="body" sz="quarter" idx="10"/>
          </p:nvPr>
        </p:nvSpPr>
        <p:spPr>
          <a:xfrm>
            <a:off x="655320" y="493819"/>
            <a:ext cx="10749310" cy="708025"/>
          </a:xfrm>
        </p:spPr>
        <p:txBody>
          <a:bodyPr/>
          <a:lstStyle/>
          <a:p>
            <a:r>
              <a:rPr lang="en-US" dirty="0"/>
              <a:t>Frequently asked questions</a:t>
            </a:r>
          </a:p>
        </p:txBody>
      </p:sp>
      <p:sp>
        <p:nvSpPr>
          <p:cNvPr id="14" name="Text Placeholder 2">
            <a:extLst>
              <a:ext uri="{FF2B5EF4-FFF2-40B4-BE49-F238E27FC236}">
                <a16:creationId xmlns:a16="http://schemas.microsoft.com/office/drawing/2014/main" id="{5D08CD5B-6877-D2A9-BB38-20E91437C985}"/>
              </a:ext>
            </a:extLst>
          </p:cNvPr>
          <p:cNvSpPr>
            <a:spLocks noGrp="1"/>
          </p:cNvSpPr>
          <p:nvPr>
            <p:ph type="body" sz="quarter" idx="11"/>
          </p:nvPr>
        </p:nvSpPr>
        <p:spPr>
          <a:xfrm>
            <a:off x="1698376" y="3429000"/>
            <a:ext cx="4160088" cy="2112966"/>
          </a:xfrm>
        </p:spPr>
        <p:txBody>
          <a:bodyPr>
            <a:noAutofit/>
          </a:bodyPr>
          <a:lstStyle/>
          <a:p>
            <a:r>
              <a:rPr lang="en-US" dirty="0"/>
              <a:t>Are branded video tours allowed to be uploaded in connectMLS? </a:t>
            </a:r>
          </a:p>
        </p:txBody>
      </p:sp>
      <p:pic>
        <p:nvPicPr>
          <p:cNvPr id="6" name="Picture 5">
            <a:extLst>
              <a:ext uri="{FF2B5EF4-FFF2-40B4-BE49-F238E27FC236}">
                <a16:creationId xmlns:a16="http://schemas.microsoft.com/office/drawing/2014/main" id="{05998598-308E-8645-665B-5B993ED02786}"/>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7219261" y="2393245"/>
            <a:ext cx="2583055" cy="2664284"/>
          </a:xfrm>
          <a:prstGeom prst="rect">
            <a:avLst/>
          </a:prstGeom>
        </p:spPr>
      </p:pic>
      <p:cxnSp>
        <p:nvCxnSpPr>
          <p:cNvPr id="22" name="Straight Connector 21">
            <a:extLst>
              <a:ext uri="{FF2B5EF4-FFF2-40B4-BE49-F238E27FC236}">
                <a16:creationId xmlns:a16="http://schemas.microsoft.com/office/drawing/2014/main" id="{94A25685-3E26-3A95-A2DA-914D57A52E3D}"/>
              </a:ext>
            </a:extLst>
          </p:cNvPr>
          <p:cNvCxnSpPr>
            <a:cxnSpLocks/>
          </p:cNvCxnSpPr>
          <p:nvPr/>
        </p:nvCxnSpPr>
        <p:spPr>
          <a:xfrm>
            <a:off x="2472038" y="2856171"/>
            <a:ext cx="334859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7D04810A-1F51-C440-E40F-34739A6BB3E1}"/>
              </a:ext>
            </a:extLst>
          </p:cNvPr>
          <p:cNvSpPr txBox="1"/>
          <p:nvPr/>
        </p:nvSpPr>
        <p:spPr>
          <a:xfrm>
            <a:off x="1603195" y="2232569"/>
            <a:ext cx="805779" cy="1200329"/>
          </a:xfrm>
          <a:prstGeom prst="rect">
            <a:avLst/>
          </a:prstGeom>
          <a:noFill/>
        </p:spPr>
        <p:txBody>
          <a:bodyPr wrap="square">
            <a:spAutoFit/>
          </a:bodyPr>
          <a:lstStyle/>
          <a:p>
            <a:r>
              <a:rPr lang="en-US" sz="7200" b="1" dirty="0">
                <a:latin typeface="Calibri" panose="020F0502020204030204" pitchFamily="34" charset="0"/>
                <a:ea typeface="Calibri" panose="020F0502020204030204" pitchFamily="34" charset="0"/>
                <a:cs typeface="Calibri" panose="020F0502020204030204" pitchFamily="34" charset="0"/>
              </a:rPr>
              <a:t>Q</a:t>
            </a:r>
          </a:p>
        </p:txBody>
      </p:sp>
    </p:spTree>
    <p:extLst>
      <p:ext uri="{BB962C8B-B14F-4D97-AF65-F5344CB8AC3E}">
        <p14:creationId xmlns:p14="http://schemas.microsoft.com/office/powerpoint/2010/main" val="556147756"/>
      </p:ext>
    </p:extLst>
  </p:cSld>
  <p:clrMapOvr>
    <a:masterClrMapping/>
  </p:clrMapOvr>
</p:sld>
</file>

<file path=ppt/theme/theme1.xml><?xml version="1.0" encoding="utf-8"?>
<a:theme xmlns:a="http://schemas.openxmlformats.org/drawingml/2006/main" name="Office Theme">
  <a:themeElements>
    <a:clrScheme name="Custom 1">
      <a:dk1>
        <a:srgbClr val="4D4D4D"/>
      </a:dk1>
      <a:lt1>
        <a:sysClr val="window" lastClr="FFFFFF"/>
      </a:lt1>
      <a:dk2>
        <a:srgbClr val="52597C"/>
      </a:dk2>
      <a:lt2>
        <a:srgbClr val="F5EAE3"/>
      </a:lt2>
      <a:accent1>
        <a:srgbClr val="6DC3DB"/>
      </a:accent1>
      <a:accent2>
        <a:srgbClr val="CEDF77"/>
      </a:accent2>
      <a:accent3>
        <a:srgbClr val="D8EC6D"/>
      </a:accent3>
      <a:accent4>
        <a:srgbClr val="FF7C61"/>
      </a:accent4>
      <a:accent5>
        <a:srgbClr val="FCB675"/>
      </a:accent5>
      <a:accent6>
        <a:srgbClr val="CAE9F2"/>
      </a:accent6>
      <a:hlink>
        <a:srgbClr val="47B3D1"/>
      </a:hlink>
      <a:folHlink>
        <a:srgbClr val="47B3D1"/>
      </a:folHlink>
    </a:clrScheme>
    <a:fontScheme name="Selawik">
      <a:majorFont>
        <a:latin typeface="Selawik"/>
        <a:ea typeface=""/>
        <a:cs typeface=""/>
      </a:majorFont>
      <a:minorFont>
        <a:latin typeface="Selawi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oker_Slides_Template_0423" id="{37987116-ADE3-4943-AB89-E37628AC1827}" vid="{B72E266F-546F-4370-AC2A-9B0A66BB867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1732</TotalTime>
  <Words>1323</Words>
  <Application>Microsoft Office PowerPoint</Application>
  <PresentationFormat>Widescreen</PresentationFormat>
  <Paragraphs>128</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Selawik</vt:lpstr>
      <vt:lpstr>Selawik Semibold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Jeremy Sharp</dc:creator>
  <cp:lastModifiedBy>Sharon Halperin</cp:lastModifiedBy>
  <cp:revision>22</cp:revision>
  <dcterms:created xsi:type="dcterms:W3CDTF">2023-04-20T18:48:40Z</dcterms:created>
  <dcterms:modified xsi:type="dcterms:W3CDTF">2023-05-17T21:11:49Z</dcterms:modified>
</cp:coreProperties>
</file>